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357" r:id="rId3"/>
    <p:sldId id="333" r:id="rId4"/>
    <p:sldId id="336" r:id="rId5"/>
    <p:sldId id="337" r:id="rId6"/>
    <p:sldId id="338" r:id="rId7"/>
    <p:sldId id="33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E900D0-AD6E-418C-8CF1-3C160191C5A4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770F5-B03F-489F-B596-BCDAEEE24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929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0DC36-8EFA-4378-9855-E019C55AC47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2714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“Dispirited” - Matthew 15:30</a:t>
            </a:r>
          </a:p>
        </p:txBody>
      </p:sp>
    </p:spTree>
    <p:extLst>
      <p:ext uri="{BB962C8B-B14F-4D97-AF65-F5344CB8AC3E}">
        <p14:creationId xmlns:p14="http://schemas.microsoft.com/office/powerpoint/2010/main" val="1613384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Worker - Greek ergates, “a toiler, figuratively, a teacher”. (Strong)</a:t>
            </a:r>
          </a:p>
          <a:p>
            <a:r>
              <a:rPr lang="en-US" dirty="0"/>
              <a:t>McGarvey challenges us to consider, “</a:t>
            </a:r>
            <a:r>
              <a:rPr lang="en-US" b="1" dirty="0"/>
              <a:t>It is in vain that we pray God to send the laborers unless we go ourselves, or co-operate in finding and sending those whom God makes willing to go</a:t>
            </a:r>
            <a:r>
              <a:rPr lang="en-US" dirty="0"/>
              <a:t>” (88).</a:t>
            </a:r>
          </a:p>
        </p:txBody>
      </p:sp>
    </p:spTree>
    <p:extLst>
      <p:ext uri="{BB962C8B-B14F-4D97-AF65-F5344CB8AC3E}">
        <p14:creationId xmlns:p14="http://schemas.microsoft.com/office/powerpoint/2010/main" val="1715639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Apostle means more than just “send” but send as a representative under commission from the sender.</a:t>
            </a:r>
          </a:p>
        </p:txBody>
      </p:sp>
    </p:spTree>
    <p:extLst>
      <p:ext uri="{BB962C8B-B14F-4D97-AF65-F5344CB8AC3E}">
        <p14:creationId xmlns:p14="http://schemas.microsoft.com/office/powerpoint/2010/main" val="3474007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Apostle means more than just “send” but send as a representative under commission from the sender.</a:t>
            </a:r>
          </a:p>
        </p:txBody>
      </p:sp>
    </p:spTree>
    <p:extLst>
      <p:ext uri="{BB962C8B-B14F-4D97-AF65-F5344CB8AC3E}">
        <p14:creationId xmlns:p14="http://schemas.microsoft.com/office/powerpoint/2010/main" val="1634716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 1">
            <a:extLst>
              <a:ext uri="{FF2B5EF4-FFF2-40B4-BE49-F238E27FC236}">
                <a16:creationId xmlns:a16="http://schemas.microsoft.com/office/drawing/2014/main" id="{3D7732FB-AC27-4721-A7B6-E6C59B624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Threat of wolves - some suggest Jesus just speaking about physical danger but the spiritual danger is Jesus true focus. See vs. 28</a:t>
            </a:r>
          </a:p>
        </p:txBody>
      </p:sp>
    </p:spTree>
    <p:extLst>
      <p:ext uri="{BB962C8B-B14F-4D97-AF65-F5344CB8AC3E}">
        <p14:creationId xmlns:p14="http://schemas.microsoft.com/office/powerpoint/2010/main" val="28076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152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05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33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212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421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747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9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2424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268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930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186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5945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436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266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013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0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9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6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9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00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81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2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CD73E-68C5-4FFA-89E9-85D4AEA34DED}" type="datetimeFigureOut">
              <a:rPr lang="en-US" smtClean="0"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E61B8-1262-4358-8502-274001E5C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A1498-92C7-4E4B-8045-C9195F453964}" type="datetimeFigureOut">
              <a:rPr lang="en-US" smtClean="0"/>
              <a:t>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DF93-2BFD-41CA-ABC7-B039102F37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5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75000"/>
            </a:schemeClr>
          </a:fgClr>
          <a:bgClr>
            <a:schemeClr val="accent3">
              <a:lumMod val="5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00AEF-1595-4419-801B-6E36A33BB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1429" y="3400339"/>
            <a:ext cx="7677220" cy="2800767"/>
          </a:xfrm>
        </p:spPr>
        <p:txBody>
          <a:bodyPr vert="horz" wrap="square" lIns="0" tIns="0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50" b="1" dirty="0">
                <a:solidFill>
                  <a:schemeClr val="bg1"/>
                </a:solidFill>
                <a:cs typeface="Calibri Light" panose="020F0302020204030204" pitchFamily="34" charset="0"/>
              </a:rPr>
              <a:t>Lesson 10 – </a:t>
            </a:r>
            <a:br>
              <a:rPr lang="en-US" sz="4050" b="1" dirty="0">
                <a:solidFill>
                  <a:schemeClr val="bg1"/>
                </a:solidFill>
                <a:cs typeface="Calibri Light" panose="020F0302020204030204" pitchFamily="34" charset="0"/>
              </a:rPr>
            </a:br>
            <a:r>
              <a:rPr lang="en-US" sz="4050" b="1" dirty="0">
                <a:solidFill>
                  <a:schemeClr val="bg1"/>
                </a:solidFill>
                <a:cs typeface="Calibri Light" panose="020F0302020204030204" pitchFamily="34" charset="0"/>
              </a:rPr>
              <a:t>Further Preaching In Galilee</a:t>
            </a:r>
            <a:br>
              <a:rPr lang="en-US" sz="4050" b="1" dirty="0">
                <a:solidFill>
                  <a:schemeClr val="bg1"/>
                </a:solidFill>
                <a:cs typeface="Calibri Light" panose="020F0302020204030204" pitchFamily="34" charset="0"/>
              </a:rPr>
            </a:br>
            <a:br>
              <a:rPr lang="en-US" sz="1200" b="1" dirty="0">
                <a:solidFill>
                  <a:schemeClr val="bg1"/>
                </a:solidFill>
                <a:cs typeface="Calibri Light" panose="020F0302020204030204" pitchFamily="34" charset="0"/>
              </a:rPr>
            </a:br>
            <a:br>
              <a:rPr lang="en-US" sz="1100" b="1" dirty="0">
                <a:solidFill>
                  <a:schemeClr val="accent4"/>
                </a:solidFill>
                <a:cs typeface="Calibri Light" panose="020F0302020204030204" pitchFamily="34" charset="0"/>
              </a:rPr>
            </a:br>
            <a:r>
              <a:rPr lang="en-US" sz="1800" b="1" dirty="0">
                <a:solidFill>
                  <a:schemeClr val="accent4"/>
                </a:solidFill>
                <a:cs typeface="Calibri Light" panose="020F0302020204030204" pitchFamily="34" charset="0"/>
              </a:rPr>
              <a:t>Jesus’ Commission to His Disciples – Matthew 9:35-11:1</a:t>
            </a:r>
            <a:br>
              <a:rPr lang="en-US" sz="1800" b="1" dirty="0">
                <a:solidFill>
                  <a:schemeClr val="accent4"/>
                </a:solidFill>
                <a:cs typeface="Calibri Light" panose="020F0302020204030204" pitchFamily="34" charset="0"/>
              </a:rPr>
            </a:br>
            <a:r>
              <a:rPr lang="en-US" sz="1800" b="1" dirty="0">
                <a:solidFill>
                  <a:schemeClr val="accent4"/>
                </a:solidFill>
                <a:cs typeface="Calibri Light" panose="020F0302020204030204" pitchFamily="34" charset="0"/>
              </a:rPr>
              <a:t>Death Of John the Baptist – Matthew 14:1-12; Mark 6:14-29; Luke 9:7-9</a:t>
            </a:r>
            <a:b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Calibri Light" panose="020F0302020204030204" pitchFamily="34" charset="0"/>
              </a:rPr>
            </a:br>
            <a:br>
              <a:rPr lang="en-US" sz="1800" b="1" dirty="0">
                <a:solidFill>
                  <a:schemeClr val="accent4"/>
                </a:solidFill>
                <a:cs typeface="Calibri Light" panose="020F0302020204030204" pitchFamily="34" charset="0"/>
              </a:rPr>
            </a:br>
            <a:r>
              <a:rPr lang="en-US" sz="2400" b="1" dirty="0">
                <a:solidFill>
                  <a:schemeClr val="bg1">
                    <a:lumMod val="85000"/>
                  </a:schemeClr>
                </a:solidFill>
                <a:cs typeface="Calibri Light" panose="020F0302020204030204" pitchFamily="34" charset="0"/>
              </a:rPr>
              <a:t>December 25, 2019</a:t>
            </a:r>
            <a:endParaRPr lang="en-US" b="1" dirty="0">
              <a:solidFill>
                <a:schemeClr val="bg1">
                  <a:lumMod val="85000"/>
                </a:schemeClr>
              </a:solidFill>
              <a:cs typeface="Calibri Light" panose="020F0302020204030204" pitchFamily="34" charset="0"/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1C59176D-59A8-4C02-B448-EE01232FB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94239" y="908058"/>
            <a:ext cx="1955523" cy="1955523"/>
          </a:xfrm>
          <a:prstGeom prst="diamond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A50B1817-3C7F-41BC-8557-7A00C928E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43943" y="36181"/>
            <a:ext cx="2656115" cy="2656115"/>
          </a:xfrm>
          <a:prstGeom prst="diamond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791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888"/>
            <a:ext cx="7886700" cy="993775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3" y="654007"/>
            <a:ext cx="181275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1883107" y="237764"/>
            <a:ext cx="543003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3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Tour of Galilee – 12 Sent Forth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Matthew 9:35-11:1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Mark 6:6-13; Luke 9:1-6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" y="671908"/>
            <a:ext cx="184484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50" y="2215156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5" y="3505794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351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222979" y="1167762"/>
            <a:ext cx="8801100" cy="5640008"/>
          </a:xfrm>
          <a:prstGeom prst="rect">
            <a:avLst/>
          </a:prstGeom>
        </p:spPr>
        <p:txBody>
          <a:bodyPr vert="horz" lIns="68580" tIns="34291" rIns="68580" bIns="34291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What did Jesus observe as He went “</a:t>
            </a:r>
            <a:r>
              <a:rPr lang="en-US" i="1" dirty="0"/>
              <a:t>through all the cities and villages, </a:t>
            </a:r>
            <a:r>
              <a:rPr lang="en-US" b="1" i="1" dirty="0"/>
              <a:t>teaching</a:t>
            </a:r>
            <a:r>
              <a:rPr lang="en-US" i="1" dirty="0"/>
              <a:t> in their synagogues and </a:t>
            </a:r>
            <a:r>
              <a:rPr lang="en-US" b="1" i="1" dirty="0"/>
              <a:t>proclaiming the gospel of the kingdom</a:t>
            </a:r>
            <a:r>
              <a:rPr lang="en-US" i="1" dirty="0"/>
              <a:t>, and </a:t>
            </a:r>
            <a:r>
              <a:rPr lang="en-US" b="1" i="1" dirty="0"/>
              <a:t>healing every kind of disease and every kind of sickness</a:t>
            </a:r>
            <a:r>
              <a:rPr lang="en-US" i="1" dirty="0"/>
              <a:t>”? </a:t>
            </a:r>
            <a:r>
              <a:rPr lang="en-US" dirty="0"/>
              <a:t>(Matthew 9:35) People who were: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b="1" i="1" dirty="0"/>
              <a:t>“Distressed”</a:t>
            </a:r>
            <a:r>
              <a:rPr lang="en-US" dirty="0"/>
              <a:t> – literally, harassed.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/>
              <a:t>“</a:t>
            </a:r>
            <a:r>
              <a:rPr lang="en-US" b="1" i="1" dirty="0"/>
              <a:t>Dispirited</a:t>
            </a:r>
            <a:r>
              <a:rPr lang="en-US" dirty="0"/>
              <a:t>” or </a:t>
            </a:r>
            <a:r>
              <a:rPr lang="en-US" i="1" dirty="0"/>
              <a:t>“Helpless”</a:t>
            </a:r>
            <a:r>
              <a:rPr lang="en-US" dirty="0"/>
              <a:t> </a:t>
            </a:r>
            <a:r>
              <a:rPr lang="en-US" sz="1200" dirty="0"/>
              <a:t>(ESV) </a:t>
            </a:r>
            <a:r>
              <a:rPr lang="en-US" dirty="0"/>
              <a:t>– cast down or aside. 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dirty="0"/>
              <a:t>“</a:t>
            </a:r>
            <a:r>
              <a:rPr lang="en-US" b="1" i="1" dirty="0"/>
              <a:t>Like sheep without a shepherd</a:t>
            </a:r>
            <a:r>
              <a:rPr lang="en-US" dirty="0"/>
              <a:t>” – without guidance, direction or protection … lost. </a:t>
            </a:r>
            <a:r>
              <a:rPr lang="en-US" sz="2600" dirty="0"/>
              <a:t>(Ezekiel 34:1-16, 23-24; </a:t>
            </a:r>
            <a:br>
              <a:rPr lang="en-US" sz="2600" dirty="0"/>
            </a:br>
            <a:r>
              <a:rPr lang="en-US" sz="2600" dirty="0"/>
              <a:t>Luke 15:3-7; 1 Peter 2:25)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Jesus </a:t>
            </a:r>
            <a:r>
              <a:rPr lang="en-US" i="1" dirty="0"/>
              <a:t>“</a:t>
            </a:r>
            <a:r>
              <a:rPr lang="en-US" b="1" i="1" dirty="0"/>
              <a:t>felt compassion for them</a:t>
            </a:r>
            <a:r>
              <a:rPr lang="en-US" i="1" dirty="0"/>
              <a:t>.” </a:t>
            </a:r>
            <a:r>
              <a:rPr lang="en-US" dirty="0"/>
              <a:t>(“to have the bowels yearn” </a:t>
            </a:r>
            <a:r>
              <a:rPr lang="en-US" sz="1800" dirty="0"/>
              <a:t>Strong</a:t>
            </a:r>
            <a:r>
              <a:rPr lang="en-US" dirty="0"/>
              <a:t>) How did the Scribes and Pharisees see them?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How do we?</a:t>
            </a:r>
          </a:p>
        </p:txBody>
      </p:sp>
    </p:spTree>
    <p:extLst>
      <p:ext uri="{BB962C8B-B14F-4D97-AF65-F5344CB8AC3E}">
        <p14:creationId xmlns:p14="http://schemas.microsoft.com/office/powerpoint/2010/main" val="1674023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888"/>
            <a:ext cx="7886700" cy="993775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3" y="654007"/>
            <a:ext cx="181275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" y="671908"/>
            <a:ext cx="184484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50" y="2215156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5" y="3505794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351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26750" y="1011610"/>
            <a:ext cx="8867352" cy="5886229"/>
          </a:xfrm>
          <a:prstGeom prst="rect">
            <a:avLst/>
          </a:prstGeom>
        </p:spPr>
        <p:txBody>
          <a:bodyPr vert="horz" wrap="square" lIns="68580" tIns="34291" rIns="68580" bIns="34291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Jesus </a:t>
            </a:r>
            <a:r>
              <a:rPr lang="en-US" i="1" dirty="0"/>
              <a:t>then said to His disciples: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i="1" dirty="0"/>
              <a:t>“The </a:t>
            </a:r>
            <a:r>
              <a:rPr lang="en-US" sz="3000" b="1" i="1" dirty="0"/>
              <a:t>harvest is plentiful</a:t>
            </a:r>
            <a:r>
              <a:rPr lang="en-US" sz="3000" i="1" dirty="0"/>
              <a:t>, but the </a:t>
            </a:r>
            <a:r>
              <a:rPr lang="en-US" sz="3000" b="1" i="1" dirty="0"/>
              <a:t>workers are few</a:t>
            </a:r>
            <a:r>
              <a:rPr lang="en-US" sz="3000" i="1" dirty="0"/>
              <a:t>.” </a:t>
            </a:r>
            <a:br>
              <a:rPr lang="en-US" sz="3000" i="1" dirty="0"/>
            </a:br>
            <a:r>
              <a:rPr lang="en-US" sz="2600" dirty="0"/>
              <a:t>(John 4:34-38)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What type of </a:t>
            </a:r>
            <a:r>
              <a:rPr lang="en-US" sz="3000" i="1" dirty="0"/>
              <a:t>“</a:t>
            </a:r>
            <a:r>
              <a:rPr lang="en-US" sz="3000" b="1" i="1" dirty="0"/>
              <a:t>harvest</a:t>
            </a:r>
            <a:r>
              <a:rPr lang="en-US" sz="3000" i="1" dirty="0"/>
              <a:t>”? </a:t>
            </a:r>
            <a:r>
              <a:rPr lang="en-US" sz="2600" dirty="0"/>
              <a:t>(Matthew 13:30; Mark 4:29;</a:t>
            </a:r>
            <a:br>
              <a:rPr lang="en-US" sz="2600" dirty="0"/>
            </a:br>
            <a:r>
              <a:rPr lang="en-US" sz="2600" dirty="0"/>
              <a:t>Revelation 14:14-16; 1 Corinthians 3:5-9)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What type of </a:t>
            </a:r>
            <a:r>
              <a:rPr lang="en-US" sz="3000" i="1" dirty="0"/>
              <a:t>“</a:t>
            </a:r>
            <a:r>
              <a:rPr lang="en-US" sz="3000" b="1" i="1" dirty="0"/>
              <a:t>workers</a:t>
            </a:r>
            <a:r>
              <a:rPr lang="en-US" sz="3000" i="1" dirty="0"/>
              <a:t>”? </a:t>
            </a:r>
            <a:r>
              <a:rPr lang="en-US" sz="3000" dirty="0"/>
              <a:t>One whose tool is the truth of the word of God</a:t>
            </a:r>
            <a:r>
              <a:rPr lang="en-US" sz="2800" dirty="0"/>
              <a:t> (</a:t>
            </a:r>
            <a:r>
              <a:rPr lang="en-US" sz="2600" dirty="0"/>
              <a:t>2 Timothy 2:15</a:t>
            </a:r>
            <a:r>
              <a:rPr lang="en-US" sz="2800" dirty="0"/>
              <a:t>; </a:t>
            </a:r>
            <a:r>
              <a:rPr lang="en-US" sz="2800" i="1" dirty="0"/>
              <a:t>“fellow workers”</a:t>
            </a:r>
            <a:r>
              <a:rPr lang="en-US" sz="2800" dirty="0"/>
              <a:t> </a:t>
            </a:r>
            <a:r>
              <a:rPr lang="en-US" sz="2600" dirty="0"/>
              <a:t>3 John 8)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There is more work to be done than workers to do it.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000" i="1" dirty="0"/>
              <a:t>“</a:t>
            </a:r>
            <a:r>
              <a:rPr lang="en-US" sz="3000" b="1" i="1" dirty="0"/>
              <a:t>Plentiful</a:t>
            </a:r>
            <a:r>
              <a:rPr lang="en-US" sz="3000" i="1" dirty="0"/>
              <a:t>” </a:t>
            </a:r>
            <a:r>
              <a:rPr lang="en-US" sz="3000" dirty="0"/>
              <a:t>versus</a:t>
            </a:r>
            <a:r>
              <a:rPr lang="en-US" sz="3000" i="1" dirty="0"/>
              <a:t> “</a:t>
            </a:r>
            <a:r>
              <a:rPr lang="en-US" sz="3000" b="1" i="1" dirty="0"/>
              <a:t>few</a:t>
            </a:r>
            <a:r>
              <a:rPr lang="en-US" sz="3000" i="1" dirty="0"/>
              <a:t>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Jesus called for </a:t>
            </a:r>
            <a:r>
              <a:rPr lang="en-US" sz="3000" b="1" dirty="0"/>
              <a:t>more workers</a:t>
            </a:r>
            <a:r>
              <a:rPr lang="en-US" sz="3000" dirty="0"/>
              <a:t>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000" i="1" dirty="0"/>
              <a:t>“Beseech the Lord of harvest </a:t>
            </a:r>
            <a:r>
              <a:rPr lang="en-US" sz="3000" b="1" i="1" dirty="0"/>
              <a:t>to send out workers </a:t>
            </a:r>
            <a:r>
              <a:rPr lang="en-US" sz="3000" i="1" dirty="0"/>
              <a:t>into </a:t>
            </a:r>
            <a:r>
              <a:rPr lang="en-US" sz="3000" b="1" i="1" dirty="0"/>
              <a:t>His harvest</a:t>
            </a:r>
            <a:r>
              <a:rPr lang="en-US" sz="3000" i="1" dirty="0"/>
              <a:t>.”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AAA2A60-DA2F-4894-A1EF-94962335ABFC}"/>
              </a:ext>
            </a:extLst>
          </p:cNvPr>
          <p:cNvSpPr txBox="1">
            <a:spLocks/>
          </p:cNvSpPr>
          <p:nvPr/>
        </p:nvSpPr>
        <p:spPr>
          <a:xfrm>
            <a:off x="1883107" y="237764"/>
            <a:ext cx="543003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3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Tour of Galilee – 12 Sent Forth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Matthew 9:35-11:1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Mark 6:6-13; Luke 9:1-6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631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888"/>
            <a:ext cx="7886700" cy="993775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3" y="654007"/>
            <a:ext cx="181275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" y="671908"/>
            <a:ext cx="184484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50" y="2215156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5" y="3505794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351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72839" y="1234839"/>
            <a:ext cx="8801099" cy="5578452"/>
          </a:xfrm>
          <a:prstGeom prst="rect">
            <a:avLst/>
          </a:prstGeom>
        </p:spPr>
        <p:txBody>
          <a:bodyPr vert="horz" lIns="68580" tIns="34291" rIns="68580" bIns="34291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/>
              <a:t>Jesus sends the 12</a:t>
            </a:r>
            <a:r>
              <a:rPr lang="en-US" sz="3000" dirty="0"/>
              <a:t>: (what does “apostle” mean?)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He</a:t>
            </a:r>
            <a:r>
              <a:rPr lang="en-US" sz="3000" i="1" dirty="0"/>
              <a:t> “gave them authority over unclean spirits …”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He gave them power to </a:t>
            </a:r>
            <a:r>
              <a:rPr lang="en-US" sz="3000" i="1" dirty="0"/>
              <a:t>“heal every kind of disease and every kind of sickness.”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000" b="1" dirty="0"/>
              <a:t>Jesus sends them</a:t>
            </a:r>
            <a:r>
              <a:rPr lang="en-US" dirty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Not to the Gentiles or the Samaritans but only </a:t>
            </a:r>
            <a:r>
              <a:rPr lang="en-US" sz="3000" i="1" dirty="0"/>
              <a:t>“to </a:t>
            </a:r>
            <a:r>
              <a:rPr lang="en-US" sz="3000" b="1" i="1" dirty="0"/>
              <a:t>the lost sheep</a:t>
            </a:r>
            <a:r>
              <a:rPr lang="en-US" sz="3000" i="1" dirty="0"/>
              <a:t> of the house of Israel.”</a:t>
            </a:r>
            <a:r>
              <a:rPr lang="en-US" sz="3000" dirty="0"/>
              <a:t> </a:t>
            </a:r>
            <a:r>
              <a:rPr lang="en-US" dirty="0"/>
              <a:t>(</a:t>
            </a:r>
            <a:r>
              <a:rPr lang="en-US" sz="2600" dirty="0"/>
              <a:t>Matthew 15:25; </a:t>
            </a:r>
            <a:r>
              <a:rPr lang="en-US" dirty="0"/>
              <a:t>“lost”, </a:t>
            </a:r>
            <a:r>
              <a:rPr lang="en-US" sz="2600" dirty="0"/>
              <a:t>Matthew 18:11; 16:26</a:t>
            </a:r>
            <a:r>
              <a:rPr lang="en-US" dirty="0"/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To begin with those to whom the </a:t>
            </a:r>
            <a:r>
              <a:rPr lang="en-US" sz="3000" i="1" dirty="0"/>
              <a:t>“oracles of God”</a:t>
            </a:r>
            <a:r>
              <a:rPr lang="en-US" sz="3000" dirty="0"/>
              <a:t> were </a:t>
            </a:r>
            <a:r>
              <a:rPr lang="en-US" sz="3000" i="1" dirty="0"/>
              <a:t>“entrusted.”</a:t>
            </a:r>
            <a:r>
              <a:rPr lang="en-US" sz="3000" dirty="0"/>
              <a:t> </a:t>
            </a:r>
            <a:r>
              <a:rPr lang="en-US" sz="2600" dirty="0"/>
              <a:t>(Luke 24:47; Acts 1:8; Romans 3:1-2)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000" dirty="0"/>
              <a:t>The gospel is for all but God’s will directed the sequence</a:t>
            </a:r>
            <a:r>
              <a:rPr lang="en-US" sz="3000" i="1" dirty="0"/>
              <a:t>. </a:t>
            </a:r>
            <a:r>
              <a:rPr lang="en-US" sz="2600" dirty="0"/>
              <a:t>(Acts 16:6-9)</a:t>
            </a:r>
            <a:endParaRPr lang="en-US" sz="30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044A730-07F3-4CBA-8E72-235DF3956B3B}"/>
              </a:ext>
            </a:extLst>
          </p:cNvPr>
          <p:cNvSpPr txBox="1">
            <a:spLocks/>
          </p:cNvSpPr>
          <p:nvPr/>
        </p:nvSpPr>
        <p:spPr>
          <a:xfrm>
            <a:off x="1883107" y="237764"/>
            <a:ext cx="543003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3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Tour of Galilee – 12 Sent Forth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Matthew 9:35-11:1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Mark 6:6-13; Luke 9:1-6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6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888"/>
            <a:ext cx="7886700" cy="993775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3" y="654007"/>
            <a:ext cx="181275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" y="671908"/>
            <a:ext cx="184484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50" y="2215156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5" y="3505794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351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299538" y="1540405"/>
            <a:ext cx="8574817" cy="3393239"/>
          </a:xfrm>
          <a:prstGeom prst="rect">
            <a:avLst/>
          </a:prstGeom>
        </p:spPr>
        <p:txBody>
          <a:bodyPr vert="horz" lIns="68580" tIns="34291" rIns="68580" bIns="34291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Jesus’ commission</a:t>
            </a:r>
            <a:r>
              <a:rPr lang="en-US" dirty="0"/>
              <a:t>: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i="1" dirty="0"/>
              <a:t>“Preach saying, ‘</a:t>
            </a:r>
            <a:r>
              <a:rPr lang="en-US" b="1" i="1" dirty="0"/>
              <a:t>the kingdom of heaven is at hand</a:t>
            </a:r>
            <a:r>
              <a:rPr lang="en-US" i="1" dirty="0"/>
              <a:t>.’” </a:t>
            </a:r>
            <a:r>
              <a:rPr lang="en-US" sz="2400" dirty="0"/>
              <a:t>(10:7)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b="1" dirty="0"/>
              <a:t>Confirm the message with miracles</a:t>
            </a:r>
            <a:r>
              <a:rPr lang="en-US" dirty="0"/>
              <a:t>. </a:t>
            </a:r>
            <a:r>
              <a:rPr lang="en-US" sz="2400" dirty="0"/>
              <a:t>(10:8)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b="1" dirty="0"/>
              <a:t>Trust God </a:t>
            </a:r>
            <a:r>
              <a:rPr lang="en-US" dirty="0"/>
              <a:t>for your provisions and your message </a:t>
            </a:r>
            <a:br>
              <a:rPr lang="en-US" dirty="0"/>
            </a:br>
            <a:r>
              <a:rPr lang="en-US" sz="2400" dirty="0"/>
              <a:t>(10:9-10; 19-20)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b="1" dirty="0"/>
              <a:t>Preach wherever the gospel is received</a:t>
            </a:r>
            <a:r>
              <a:rPr lang="en-US" dirty="0"/>
              <a:t>, move on when it isn’t. </a:t>
            </a:r>
            <a:r>
              <a:rPr lang="en-US" sz="2400" dirty="0"/>
              <a:t>(10:11-15, 23)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51FBCF4-378D-48D6-A351-EBA858E69D1E}"/>
              </a:ext>
            </a:extLst>
          </p:cNvPr>
          <p:cNvSpPr txBox="1">
            <a:spLocks/>
          </p:cNvSpPr>
          <p:nvPr/>
        </p:nvSpPr>
        <p:spPr>
          <a:xfrm>
            <a:off x="1883107" y="237764"/>
            <a:ext cx="543003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3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Tour of Galilee – 12 Sent Forth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Matthew 9:35-11:1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Mark 6:6-13; Luke 9:1-6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hidden="1">
            <a:extLst>
              <a:ext uri="{FF2B5EF4-FFF2-40B4-BE49-F238E27FC236}">
                <a16:creationId xmlns:a16="http://schemas.microsoft.com/office/drawing/2014/main" id="{B5981CF1-BC08-49F8-B0F9-AAF98EC674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131888"/>
            <a:ext cx="7886700" cy="993775"/>
          </a:xfrm>
        </p:spPr>
        <p:txBody>
          <a:bodyPr/>
          <a:lstStyle/>
          <a:p>
            <a:r>
              <a:rPr lang="en-US" dirty="0"/>
              <a:t>Project analysis slide 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0986099-F5F2-4E8B-BE17-81194861A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331243" y="654007"/>
            <a:ext cx="1812759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3E690F4-843A-47A5-8620-4FB01C0D8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" y="671908"/>
            <a:ext cx="1844843" cy="0"/>
          </a:xfrm>
          <a:prstGeom prst="line">
            <a:avLst/>
          </a:prstGeom>
          <a:ln>
            <a:solidFill>
              <a:schemeClr val="accent3">
                <a:lumMod val="50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 descr="Icons of bar chart and line graph.">
            <a:extLst>
              <a:ext uri="{FF2B5EF4-FFF2-40B4-BE49-F238E27FC236}">
                <a16:creationId xmlns:a16="http://schemas.microsoft.com/office/drawing/2014/main" id="{044C3643-8A0E-47C1-BEB8-C73203B5E58D}"/>
              </a:ext>
            </a:extLst>
          </p:cNvPr>
          <p:cNvGrpSpPr/>
          <p:nvPr/>
        </p:nvGrpSpPr>
        <p:grpSpPr>
          <a:xfrm>
            <a:off x="3536750" y="2215156"/>
            <a:ext cx="260759" cy="260759"/>
            <a:chOff x="4319588" y="2492375"/>
            <a:chExt cx="287338" cy="287338"/>
          </a:xfrm>
          <a:solidFill>
            <a:schemeClr val="bg1"/>
          </a:solidFill>
        </p:grpSpPr>
        <p:sp>
          <p:nvSpPr>
            <p:cNvPr id="32" name="Freeform 372">
              <a:extLst>
                <a:ext uri="{FF2B5EF4-FFF2-40B4-BE49-F238E27FC236}">
                  <a16:creationId xmlns:a16="http://schemas.microsoft.com/office/drawing/2014/main" id="{56E8F5A5-5318-470B-8F42-337C264086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9588" y="2587625"/>
              <a:ext cx="287338" cy="192088"/>
            </a:xfrm>
            <a:custGeom>
              <a:avLst/>
              <a:gdLst>
                <a:gd name="T0" fmla="*/ 843 w 904"/>
                <a:gd name="T1" fmla="*/ 572 h 602"/>
                <a:gd name="T2" fmla="*/ 843 w 904"/>
                <a:gd name="T3" fmla="*/ 12 h 602"/>
                <a:gd name="T4" fmla="*/ 841 w 904"/>
                <a:gd name="T5" fmla="*/ 7 h 602"/>
                <a:gd name="T6" fmla="*/ 836 w 904"/>
                <a:gd name="T7" fmla="*/ 3 h 602"/>
                <a:gd name="T8" fmla="*/ 831 w 904"/>
                <a:gd name="T9" fmla="*/ 1 h 602"/>
                <a:gd name="T10" fmla="*/ 708 w 904"/>
                <a:gd name="T11" fmla="*/ 0 h 602"/>
                <a:gd name="T12" fmla="*/ 702 w 904"/>
                <a:gd name="T13" fmla="*/ 2 h 602"/>
                <a:gd name="T14" fmla="*/ 697 w 904"/>
                <a:gd name="T15" fmla="*/ 5 h 602"/>
                <a:gd name="T16" fmla="*/ 694 w 904"/>
                <a:gd name="T17" fmla="*/ 9 h 602"/>
                <a:gd name="T18" fmla="*/ 693 w 904"/>
                <a:gd name="T19" fmla="*/ 16 h 602"/>
                <a:gd name="T20" fmla="*/ 632 w 904"/>
                <a:gd name="T21" fmla="*/ 572 h 602"/>
                <a:gd name="T22" fmla="*/ 632 w 904"/>
                <a:gd name="T23" fmla="*/ 283 h 602"/>
                <a:gd name="T24" fmla="*/ 630 w 904"/>
                <a:gd name="T25" fmla="*/ 277 h 602"/>
                <a:gd name="T26" fmla="*/ 626 w 904"/>
                <a:gd name="T27" fmla="*/ 274 h 602"/>
                <a:gd name="T28" fmla="*/ 621 w 904"/>
                <a:gd name="T29" fmla="*/ 271 h 602"/>
                <a:gd name="T30" fmla="*/ 497 w 904"/>
                <a:gd name="T31" fmla="*/ 271 h 602"/>
                <a:gd name="T32" fmla="*/ 491 w 904"/>
                <a:gd name="T33" fmla="*/ 272 h 602"/>
                <a:gd name="T34" fmla="*/ 487 w 904"/>
                <a:gd name="T35" fmla="*/ 275 h 602"/>
                <a:gd name="T36" fmla="*/ 483 w 904"/>
                <a:gd name="T37" fmla="*/ 281 h 602"/>
                <a:gd name="T38" fmla="*/ 482 w 904"/>
                <a:gd name="T39" fmla="*/ 286 h 602"/>
                <a:gd name="T40" fmla="*/ 421 w 904"/>
                <a:gd name="T41" fmla="*/ 572 h 602"/>
                <a:gd name="T42" fmla="*/ 421 w 904"/>
                <a:gd name="T43" fmla="*/ 193 h 602"/>
                <a:gd name="T44" fmla="*/ 419 w 904"/>
                <a:gd name="T45" fmla="*/ 187 h 602"/>
                <a:gd name="T46" fmla="*/ 415 w 904"/>
                <a:gd name="T47" fmla="*/ 183 h 602"/>
                <a:gd name="T48" fmla="*/ 409 w 904"/>
                <a:gd name="T49" fmla="*/ 181 h 602"/>
                <a:gd name="T50" fmla="*/ 286 w 904"/>
                <a:gd name="T51" fmla="*/ 181 h 602"/>
                <a:gd name="T52" fmla="*/ 281 w 904"/>
                <a:gd name="T53" fmla="*/ 182 h 602"/>
                <a:gd name="T54" fmla="*/ 275 w 904"/>
                <a:gd name="T55" fmla="*/ 185 h 602"/>
                <a:gd name="T56" fmla="*/ 272 w 904"/>
                <a:gd name="T57" fmla="*/ 190 h 602"/>
                <a:gd name="T58" fmla="*/ 271 w 904"/>
                <a:gd name="T59" fmla="*/ 196 h 602"/>
                <a:gd name="T60" fmla="*/ 211 w 904"/>
                <a:gd name="T61" fmla="*/ 572 h 602"/>
                <a:gd name="T62" fmla="*/ 211 w 904"/>
                <a:gd name="T63" fmla="*/ 404 h 602"/>
                <a:gd name="T64" fmla="*/ 209 w 904"/>
                <a:gd name="T65" fmla="*/ 399 h 602"/>
                <a:gd name="T66" fmla="*/ 205 w 904"/>
                <a:gd name="T67" fmla="*/ 394 h 602"/>
                <a:gd name="T68" fmla="*/ 199 w 904"/>
                <a:gd name="T69" fmla="*/ 392 h 602"/>
                <a:gd name="T70" fmla="*/ 76 w 904"/>
                <a:gd name="T71" fmla="*/ 391 h 602"/>
                <a:gd name="T72" fmla="*/ 69 w 904"/>
                <a:gd name="T73" fmla="*/ 392 h 602"/>
                <a:gd name="T74" fmla="*/ 65 w 904"/>
                <a:gd name="T75" fmla="*/ 396 h 602"/>
                <a:gd name="T76" fmla="*/ 62 w 904"/>
                <a:gd name="T77" fmla="*/ 401 h 602"/>
                <a:gd name="T78" fmla="*/ 61 w 904"/>
                <a:gd name="T79" fmla="*/ 406 h 602"/>
                <a:gd name="T80" fmla="*/ 15 w 904"/>
                <a:gd name="T81" fmla="*/ 572 h 602"/>
                <a:gd name="T82" fmla="*/ 9 w 904"/>
                <a:gd name="T83" fmla="*/ 573 h 602"/>
                <a:gd name="T84" fmla="*/ 5 w 904"/>
                <a:gd name="T85" fmla="*/ 577 h 602"/>
                <a:gd name="T86" fmla="*/ 2 w 904"/>
                <a:gd name="T87" fmla="*/ 581 h 602"/>
                <a:gd name="T88" fmla="*/ 0 w 904"/>
                <a:gd name="T89" fmla="*/ 587 h 602"/>
                <a:gd name="T90" fmla="*/ 2 w 904"/>
                <a:gd name="T91" fmla="*/ 593 h 602"/>
                <a:gd name="T92" fmla="*/ 5 w 904"/>
                <a:gd name="T93" fmla="*/ 598 h 602"/>
                <a:gd name="T94" fmla="*/ 9 w 904"/>
                <a:gd name="T95" fmla="*/ 601 h 602"/>
                <a:gd name="T96" fmla="*/ 15 w 904"/>
                <a:gd name="T97" fmla="*/ 602 h 602"/>
                <a:gd name="T98" fmla="*/ 196 w 904"/>
                <a:gd name="T99" fmla="*/ 602 h 602"/>
                <a:gd name="T100" fmla="*/ 406 w 904"/>
                <a:gd name="T101" fmla="*/ 602 h 602"/>
                <a:gd name="T102" fmla="*/ 617 w 904"/>
                <a:gd name="T103" fmla="*/ 602 h 602"/>
                <a:gd name="T104" fmla="*/ 828 w 904"/>
                <a:gd name="T105" fmla="*/ 602 h 602"/>
                <a:gd name="T106" fmla="*/ 891 w 904"/>
                <a:gd name="T107" fmla="*/ 602 h 602"/>
                <a:gd name="T108" fmla="*/ 896 w 904"/>
                <a:gd name="T109" fmla="*/ 600 h 602"/>
                <a:gd name="T110" fmla="*/ 901 w 904"/>
                <a:gd name="T111" fmla="*/ 596 h 602"/>
                <a:gd name="T112" fmla="*/ 903 w 904"/>
                <a:gd name="T113" fmla="*/ 591 h 602"/>
                <a:gd name="T114" fmla="*/ 903 w 904"/>
                <a:gd name="T115" fmla="*/ 584 h 602"/>
                <a:gd name="T116" fmla="*/ 901 w 904"/>
                <a:gd name="T117" fmla="*/ 579 h 602"/>
                <a:gd name="T118" fmla="*/ 896 w 904"/>
                <a:gd name="T119" fmla="*/ 575 h 602"/>
                <a:gd name="T120" fmla="*/ 891 w 904"/>
                <a:gd name="T121" fmla="*/ 572 h 6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904" h="602">
                  <a:moveTo>
                    <a:pt x="889" y="572"/>
                  </a:moveTo>
                  <a:lnTo>
                    <a:pt x="843" y="572"/>
                  </a:lnTo>
                  <a:lnTo>
                    <a:pt x="843" y="16"/>
                  </a:lnTo>
                  <a:lnTo>
                    <a:pt x="843" y="12"/>
                  </a:lnTo>
                  <a:lnTo>
                    <a:pt x="842" y="9"/>
                  </a:lnTo>
                  <a:lnTo>
                    <a:pt x="841" y="7"/>
                  </a:lnTo>
                  <a:lnTo>
                    <a:pt x="838" y="5"/>
                  </a:lnTo>
                  <a:lnTo>
                    <a:pt x="836" y="3"/>
                  </a:lnTo>
                  <a:lnTo>
                    <a:pt x="834" y="2"/>
                  </a:lnTo>
                  <a:lnTo>
                    <a:pt x="831" y="1"/>
                  </a:lnTo>
                  <a:lnTo>
                    <a:pt x="828" y="1"/>
                  </a:lnTo>
                  <a:lnTo>
                    <a:pt x="708" y="0"/>
                  </a:lnTo>
                  <a:lnTo>
                    <a:pt x="704" y="1"/>
                  </a:lnTo>
                  <a:lnTo>
                    <a:pt x="702" y="2"/>
                  </a:lnTo>
                  <a:lnTo>
                    <a:pt x="699" y="3"/>
                  </a:lnTo>
                  <a:lnTo>
                    <a:pt x="697" y="5"/>
                  </a:lnTo>
                  <a:lnTo>
                    <a:pt x="695" y="7"/>
                  </a:lnTo>
                  <a:lnTo>
                    <a:pt x="694" y="9"/>
                  </a:lnTo>
                  <a:lnTo>
                    <a:pt x="693" y="12"/>
                  </a:lnTo>
                  <a:lnTo>
                    <a:pt x="693" y="16"/>
                  </a:lnTo>
                  <a:lnTo>
                    <a:pt x="693" y="572"/>
                  </a:lnTo>
                  <a:lnTo>
                    <a:pt x="632" y="572"/>
                  </a:lnTo>
                  <a:lnTo>
                    <a:pt x="632" y="286"/>
                  </a:lnTo>
                  <a:lnTo>
                    <a:pt x="632" y="283"/>
                  </a:lnTo>
                  <a:lnTo>
                    <a:pt x="631" y="281"/>
                  </a:lnTo>
                  <a:lnTo>
                    <a:pt x="630" y="277"/>
                  </a:lnTo>
                  <a:lnTo>
                    <a:pt x="628" y="275"/>
                  </a:lnTo>
                  <a:lnTo>
                    <a:pt x="626" y="274"/>
                  </a:lnTo>
                  <a:lnTo>
                    <a:pt x="623" y="272"/>
                  </a:lnTo>
                  <a:lnTo>
                    <a:pt x="621" y="271"/>
                  </a:lnTo>
                  <a:lnTo>
                    <a:pt x="617" y="271"/>
                  </a:lnTo>
                  <a:lnTo>
                    <a:pt x="497" y="271"/>
                  </a:lnTo>
                  <a:lnTo>
                    <a:pt x="494" y="271"/>
                  </a:lnTo>
                  <a:lnTo>
                    <a:pt x="491" y="272"/>
                  </a:lnTo>
                  <a:lnTo>
                    <a:pt x="489" y="274"/>
                  </a:lnTo>
                  <a:lnTo>
                    <a:pt x="487" y="275"/>
                  </a:lnTo>
                  <a:lnTo>
                    <a:pt x="484" y="277"/>
                  </a:lnTo>
                  <a:lnTo>
                    <a:pt x="483" y="281"/>
                  </a:lnTo>
                  <a:lnTo>
                    <a:pt x="482" y="283"/>
                  </a:lnTo>
                  <a:lnTo>
                    <a:pt x="482" y="286"/>
                  </a:lnTo>
                  <a:lnTo>
                    <a:pt x="482" y="572"/>
                  </a:lnTo>
                  <a:lnTo>
                    <a:pt x="421" y="572"/>
                  </a:lnTo>
                  <a:lnTo>
                    <a:pt x="421" y="196"/>
                  </a:lnTo>
                  <a:lnTo>
                    <a:pt x="421" y="193"/>
                  </a:lnTo>
                  <a:lnTo>
                    <a:pt x="420" y="190"/>
                  </a:lnTo>
                  <a:lnTo>
                    <a:pt x="419" y="187"/>
                  </a:lnTo>
                  <a:lnTo>
                    <a:pt x="417" y="185"/>
                  </a:lnTo>
                  <a:lnTo>
                    <a:pt x="415" y="183"/>
                  </a:lnTo>
                  <a:lnTo>
                    <a:pt x="413" y="182"/>
                  </a:lnTo>
                  <a:lnTo>
                    <a:pt x="409" y="181"/>
                  </a:lnTo>
                  <a:lnTo>
                    <a:pt x="406" y="181"/>
                  </a:lnTo>
                  <a:lnTo>
                    <a:pt x="286" y="181"/>
                  </a:lnTo>
                  <a:lnTo>
                    <a:pt x="283" y="181"/>
                  </a:lnTo>
                  <a:lnTo>
                    <a:pt x="281" y="182"/>
                  </a:lnTo>
                  <a:lnTo>
                    <a:pt x="277" y="183"/>
                  </a:lnTo>
                  <a:lnTo>
                    <a:pt x="275" y="185"/>
                  </a:lnTo>
                  <a:lnTo>
                    <a:pt x="273" y="187"/>
                  </a:lnTo>
                  <a:lnTo>
                    <a:pt x="272" y="190"/>
                  </a:lnTo>
                  <a:lnTo>
                    <a:pt x="271" y="193"/>
                  </a:lnTo>
                  <a:lnTo>
                    <a:pt x="271" y="196"/>
                  </a:lnTo>
                  <a:lnTo>
                    <a:pt x="271" y="572"/>
                  </a:lnTo>
                  <a:lnTo>
                    <a:pt x="211" y="572"/>
                  </a:lnTo>
                  <a:lnTo>
                    <a:pt x="211" y="406"/>
                  </a:lnTo>
                  <a:lnTo>
                    <a:pt x="211" y="404"/>
                  </a:lnTo>
                  <a:lnTo>
                    <a:pt x="210" y="401"/>
                  </a:lnTo>
                  <a:lnTo>
                    <a:pt x="209" y="399"/>
                  </a:lnTo>
                  <a:lnTo>
                    <a:pt x="207" y="396"/>
                  </a:lnTo>
                  <a:lnTo>
                    <a:pt x="205" y="394"/>
                  </a:lnTo>
                  <a:lnTo>
                    <a:pt x="201" y="393"/>
                  </a:lnTo>
                  <a:lnTo>
                    <a:pt x="199" y="392"/>
                  </a:lnTo>
                  <a:lnTo>
                    <a:pt x="196" y="391"/>
                  </a:lnTo>
                  <a:lnTo>
                    <a:pt x="76" y="391"/>
                  </a:lnTo>
                  <a:lnTo>
                    <a:pt x="73" y="392"/>
                  </a:lnTo>
                  <a:lnTo>
                    <a:pt x="69" y="392"/>
                  </a:lnTo>
                  <a:lnTo>
                    <a:pt x="67" y="394"/>
                  </a:lnTo>
                  <a:lnTo>
                    <a:pt x="65" y="396"/>
                  </a:lnTo>
                  <a:lnTo>
                    <a:pt x="63" y="399"/>
                  </a:lnTo>
                  <a:lnTo>
                    <a:pt x="62" y="401"/>
                  </a:lnTo>
                  <a:lnTo>
                    <a:pt x="61" y="404"/>
                  </a:lnTo>
                  <a:lnTo>
                    <a:pt x="61" y="406"/>
                  </a:lnTo>
                  <a:lnTo>
                    <a:pt x="61" y="572"/>
                  </a:lnTo>
                  <a:lnTo>
                    <a:pt x="15" y="572"/>
                  </a:lnTo>
                  <a:lnTo>
                    <a:pt x="13" y="572"/>
                  </a:lnTo>
                  <a:lnTo>
                    <a:pt x="9" y="573"/>
                  </a:lnTo>
                  <a:lnTo>
                    <a:pt x="7" y="575"/>
                  </a:lnTo>
                  <a:lnTo>
                    <a:pt x="5" y="577"/>
                  </a:lnTo>
                  <a:lnTo>
                    <a:pt x="3" y="579"/>
                  </a:lnTo>
                  <a:lnTo>
                    <a:pt x="2" y="581"/>
                  </a:lnTo>
                  <a:lnTo>
                    <a:pt x="1" y="584"/>
                  </a:lnTo>
                  <a:lnTo>
                    <a:pt x="0" y="587"/>
                  </a:lnTo>
                  <a:lnTo>
                    <a:pt x="1" y="591"/>
                  </a:lnTo>
                  <a:lnTo>
                    <a:pt x="2" y="593"/>
                  </a:lnTo>
                  <a:lnTo>
                    <a:pt x="3" y="596"/>
                  </a:lnTo>
                  <a:lnTo>
                    <a:pt x="5" y="598"/>
                  </a:lnTo>
                  <a:lnTo>
                    <a:pt x="7" y="600"/>
                  </a:lnTo>
                  <a:lnTo>
                    <a:pt x="9" y="601"/>
                  </a:lnTo>
                  <a:lnTo>
                    <a:pt x="13" y="602"/>
                  </a:lnTo>
                  <a:lnTo>
                    <a:pt x="15" y="602"/>
                  </a:lnTo>
                  <a:lnTo>
                    <a:pt x="76" y="602"/>
                  </a:lnTo>
                  <a:lnTo>
                    <a:pt x="196" y="602"/>
                  </a:lnTo>
                  <a:lnTo>
                    <a:pt x="286" y="602"/>
                  </a:lnTo>
                  <a:lnTo>
                    <a:pt x="406" y="602"/>
                  </a:lnTo>
                  <a:lnTo>
                    <a:pt x="497" y="602"/>
                  </a:lnTo>
                  <a:lnTo>
                    <a:pt x="617" y="602"/>
                  </a:lnTo>
                  <a:lnTo>
                    <a:pt x="708" y="602"/>
                  </a:lnTo>
                  <a:lnTo>
                    <a:pt x="828" y="602"/>
                  </a:lnTo>
                  <a:lnTo>
                    <a:pt x="889" y="602"/>
                  </a:lnTo>
                  <a:lnTo>
                    <a:pt x="891" y="602"/>
                  </a:lnTo>
                  <a:lnTo>
                    <a:pt x="894" y="601"/>
                  </a:lnTo>
                  <a:lnTo>
                    <a:pt x="896" y="600"/>
                  </a:lnTo>
                  <a:lnTo>
                    <a:pt x="898" y="598"/>
                  </a:lnTo>
                  <a:lnTo>
                    <a:pt x="901" y="596"/>
                  </a:lnTo>
                  <a:lnTo>
                    <a:pt x="902" y="593"/>
                  </a:lnTo>
                  <a:lnTo>
                    <a:pt x="903" y="591"/>
                  </a:lnTo>
                  <a:lnTo>
                    <a:pt x="904" y="587"/>
                  </a:lnTo>
                  <a:lnTo>
                    <a:pt x="903" y="584"/>
                  </a:lnTo>
                  <a:lnTo>
                    <a:pt x="902" y="581"/>
                  </a:lnTo>
                  <a:lnTo>
                    <a:pt x="901" y="579"/>
                  </a:lnTo>
                  <a:lnTo>
                    <a:pt x="898" y="577"/>
                  </a:lnTo>
                  <a:lnTo>
                    <a:pt x="896" y="575"/>
                  </a:lnTo>
                  <a:lnTo>
                    <a:pt x="894" y="573"/>
                  </a:lnTo>
                  <a:lnTo>
                    <a:pt x="891" y="572"/>
                  </a:lnTo>
                  <a:lnTo>
                    <a:pt x="889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  <p:sp>
          <p:nvSpPr>
            <p:cNvPr id="33" name="Freeform 373">
              <a:extLst>
                <a:ext uri="{FF2B5EF4-FFF2-40B4-BE49-F238E27FC236}">
                  <a16:creationId xmlns:a16="http://schemas.microsoft.com/office/drawing/2014/main" id="{6AA1356D-8F1B-4281-BEC5-5B4EBF746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8638" y="2492375"/>
              <a:ext cx="252413" cy="157163"/>
            </a:xfrm>
            <a:custGeom>
              <a:avLst/>
              <a:gdLst>
                <a:gd name="T0" fmla="*/ 77 w 797"/>
                <a:gd name="T1" fmla="*/ 494 h 497"/>
                <a:gd name="T2" fmla="*/ 97 w 797"/>
                <a:gd name="T3" fmla="*/ 483 h 497"/>
                <a:gd name="T4" fmla="*/ 112 w 797"/>
                <a:gd name="T5" fmla="*/ 466 h 497"/>
                <a:gd name="T6" fmla="*/ 120 w 797"/>
                <a:gd name="T7" fmla="*/ 443 h 497"/>
                <a:gd name="T8" fmla="*/ 116 w 797"/>
                <a:gd name="T9" fmla="*/ 416 h 497"/>
                <a:gd name="T10" fmla="*/ 267 w 797"/>
                <a:gd name="T11" fmla="*/ 298 h 497"/>
                <a:gd name="T12" fmla="*/ 300 w 797"/>
                <a:gd name="T13" fmla="*/ 299 h 497"/>
                <a:gd name="T14" fmla="*/ 325 w 797"/>
                <a:gd name="T15" fmla="*/ 287 h 497"/>
                <a:gd name="T16" fmla="*/ 451 w 797"/>
                <a:gd name="T17" fmla="*/ 327 h 497"/>
                <a:gd name="T18" fmla="*/ 454 w 797"/>
                <a:gd name="T19" fmla="*/ 349 h 497"/>
                <a:gd name="T20" fmla="*/ 464 w 797"/>
                <a:gd name="T21" fmla="*/ 369 h 497"/>
                <a:gd name="T22" fmla="*/ 482 w 797"/>
                <a:gd name="T23" fmla="*/ 384 h 497"/>
                <a:gd name="T24" fmla="*/ 505 w 797"/>
                <a:gd name="T25" fmla="*/ 391 h 497"/>
                <a:gd name="T26" fmla="*/ 529 w 797"/>
                <a:gd name="T27" fmla="*/ 389 h 497"/>
                <a:gd name="T28" fmla="*/ 550 w 797"/>
                <a:gd name="T29" fmla="*/ 378 h 497"/>
                <a:gd name="T30" fmla="*/ 564 w 797"/>
                <a:gd name="T31" fmla="*/ 360 h 497"/>
                <a:gd name="T32" fmla="*/ 571 w 797"/>
                <a:gd name="T33" fmla="*/ 337 h 497"/>
                <a:gd name="T34" fmla="*/ 565 w 797"/>
                <a:gd name="T35" fmla="*/ 304 h 497"/>
                <a:gd name="T36" fmla="*/ 724 w 797"/>
                <a:gd name="T37" fmla="*/ 119 h 497"/>
                <a:gd name="T38" fmla="*/ 750 w 797"/>
                <a:gd name="T39" fmla="*/ 119 h 497"/>
                <a:gd name="T40" fmla="*/ 771 w 797"/>
                <a:gd name="T41" fmla="*/ 110 h 497"/>
                <a:gd name="T42" fmla="*/ 787 w 797"/>
                <a:gd name="T43" fmla="*/ 94 h 497"/>
                <a:gd name="T44" fmla="*/ 796 w 797"/>
                <a:gd name="T45" fmla="*/ 72 h 497"/>
                <a:gd name="T46" fmla="*/ 796 w 797"/>
                <a:gd name="T47" fmla="*/ 48 h 497"/>
                <a:gd name="T48" fmla="*/ 787 w 797"/>
                <a:gd name="T49" fmla="*/ 27 h 497"/>
                <a:gd name="T50" fmla="*/ 771 w 797"/>
                <a:gd name="T51" fmla="*/ 10 h 497"/>
                <a:gd name="T52" fmla="*/ 750 w 797"/>
                <a:gd name="T53" fmla="*/ 1 h 497"/>
                <a:gd name="T54" fmla="*/ 725 w 797"/>
                <a:gd name="T55" fmla="*/ 1 h 497"/>
                <a:gd name="T56" fmla="*/ 703 w 797"/>
                <a:gd name="T57" fmla="*/ 10 h 497"/>
                <a:gd name="T58" fmla="*/ 687 w 797"/>
                <a:gd name="T59" fmla="*/ 27 h 497"/>
                <a:gd name="T60" fmla="*/ 678 w 797"/>
                <a:gd name="T61" fmla="*/ 48 h 497"/>
                <a:gd name="T62" fmla="*/ 680 w 797"/>
                <a:gd name="T63" fmla="*/ 79 h 497"/>
                <a:gd name="T64" fmla="*/ 531 w 797"/>
                <a:gd name="T65" fmla="*/ 275 h 497"/>
                <a:gd name="T66" fmla="*/ 504 w 797"/>
                <a:gd name="T67" fmla="*/ 272 h 497"/>
                <a:gd name="T68" fmla="*/ 478 w 797"/>
                <a:gd name="T69" fmla="*/ 281 h 497"/>
                <a:gd name="T70" fmla="*/ 345 w 797"/>
                <a:gd name="T71" fmla="*/ 248 h 497"/>
                <a:gd name="T72" fmla="*/ 344 w 797"/>
                <a:gd name="T73" fmla="*/ 229 h 497"/>
                <a:gd name="T74" fmla="*/ 336 w 797"/>
                <a:gd name="T75" fmla="*/ 207 h 497"/>
                <a:gd name="T76" fmla="*/ 319 w 797"/>
                <a:gd name="T77" fmla="*/ 191 h 497"/>
                <a:gd name="T78" fmla="*/ 298 w 797"/>
                <a:gd name="T79" fmla="*/ 181 h 497"/>
                <a:gd name="T80" fmla="*/ 273 w 797"/>
                <a:gd name="T81" fmla="*/ 181 h 497"/>
                <a:gd name="T82" fmla="*/ 252 w 797"/>
                <a:gd name="T83" fmla="*/ 191 h 497"/>
                <a:gd name="T84" fmla="*/ 236 w 797"/>
                <a:gd name="T85" fmla="*/ 207 h 497"/>
                <a:gd name="T86" fmla="*/ 226 w 797"/>
                <a:gd name="T87" fmla="*/ 229 h 497"/>
                <a:gd name="T88" fmla="*/ 227 w 797"/>
                <a:gd name="T89" fmla="*/ 254 h 497"/>
                <a:gd name="T90" fmla="*/ 86 w 797"/>
                <a:gd name="T91" fmla="*/ 382 h 497"/>
                <a:gd name="T92" fmla="*/ 53 w 797"/>
                <a:gd name="T93" fmla="*/ 377 h 497"/>
                <a:gd name="T94" fmla="*/ 31 w 797"/>
                <a:gd name="T95" fmla="*/ 383 h 497"/>
                <a:gd name="T96" fmla="*/ 13 w 797"/>
                <a:gd name="T97" fmla="*/ 398 h 497"/>
                <a:gd name="T98" fmla="*/ 2 w 797"/>
                <a:gd name="T99" fmla="*/ 419 h 497"/>
                <a:gd name="T100" fmla="*/ 0 w 797"/>
                <a:gd name="T101" fmla="*/ 443 h 497"/>
                <a:gd name="T102" fmla="*/ 6 w 797"/>
                <a:gd name="T103" fmla="*/ 466 h 497"/>
                <a:gd name="T104" fmla="*/ 21 w 797"/>
                <a:gd name="T105" fmla="*/ 483 h 497"/>
                <a:gd name="T106" fmla="*/ 42 w 797"/>
                <a:gd name="T107" fmla="*/ 494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797" h="497">
                  <a:moveTo>
                    <a:pt x="60" y="497"/>
                  </a:moveTo>
                  <a:lnTo>
                    <a:pt x="65" y="497"/>
                  </a:lnTo>
                  <a:lnTo>
                    <a:pt x="72" y="496"/>
                  </a:lnTo>
                  <a:lnTo>
                    <a:pt x="77" y="494"/>
                  </a:lnTo>
                  <a:lnTo>
                    <a:pt x="83" y="493"/>
                  </a:lnTo>
                  <a:lnTo>
                    <a:pt x="89" y="489"/>
                  </a:lnTo>
                  <a:lnTo>
                    <a:pt x="93" y="486"/>
                  </a:lnTo>
                  <a:lnTo>
                    <a:pt x="97" y="483"/>
                  </a:lnTo>
                  <a:lnTo>
                    <a:pt x="102" y="480"/>
                  </a:lnTo>
                  <a:lnTo>
                    <a:pt x="106" y="475"/>
                  </a:lnTo>
                  <a:lnTo>
                    <a:pt x="109" y="470"/>
                  </a:lnTo>
                  <a:lnTo>
                    <a:pt x="112" y="466"/>
                  </a:lnTo>
                  <a:lnTo>
                    <a:pt x="115" y="460"/>
                  </a:lnTo>
                  <a:lnTo>
                    <a:pt x="117" y="455"/>
                  </a:lnTo>
                  <a:lnTo>
                    <a:pt x="119" y="449"/>
                  </a:lnTo>
                  <a:lnTo>
                    <a:pt x="120" y="443"/>
                  </a:lnTo>
                  <a:lnTo>
                    <a:pt x="120" y="437"/>
                  </a:lnTo>
                  <a:lnTo>
                    <a:pt x="119" y="429"/>
                  </a:lnTo>
                  <a:lnTo>
                    <a:pt x="118" y="423"/>
                  </a:lnTo>
                  <a:lnTo>
                    <a:pt x="116" y="416"/>
                  </a:lnTo>
                  <a:lnTo>
                    <a:pt x="114" y="410"/>
                  </a:lnTo>
                  <a:lnTo>
                    <a:pt x="251" y="290"/>
                  </a:lnTo>
                  <a:lnTo>
                    <a:pt x="259" y="295"/>
                  </a:lnTo>
                  <a:lnTo>
                    <a:pt x="267" y="298"/>
                  </a:lnTo>
                  <a:lnTo>
                    <a:pt x="277" y="301"/>
                  </a:lnTo>
                  <a:lnTo>
                    <a:pt x="285" y="302"/>
                  </a:lnTo>
                  <a:lnTo>
                    <a:pt x="293" y="301"/>
                  </a:lnTo>
                  <a:lnTo>
                    <a:pt x="300" y="299"/>
                  </a:lnTo>
                  <a:lnTo>
                    <a:pt x="307" y="297"/>
                  </a:lnTo>
                  <a:lnTo>
                    <a:pt x="313" y="294"/>
                  </a:lnTo>
                  <a:lnTo>
                    <a:pt x="318" y="291"/>
                  </a:lnTo>
                  <a:lnTo>
                    <a:pt x="325" y="287"/>
                  </a:lnTo>
                  <a:lnTo>
                    <a:pt x="329" y="282"/>
                  </a:lnTo>
                  <a:lnTo>
                    <a:pt x="333" y="277"/>
                  </a:lnTo>
                  <a:lnTo>
                    <a:pt x="451" y="324"/>
                  </a:lnTo>
                  <a:lnTo>
                    <a:pt x="451" y="327"/>
                  </a:lnTo>
                  <a:lnTo>
                    <a:pt x="451" y="332"/>
                  </a:lnTo>
                  <a:lnTo>
                    <a:pt x="451" y="337"/>
                  </a:lnTo>
                  <a:lnTo>
                    <a:pt x="452" y="343"/>
                  </a:lnTo>
                  <a:lnTo>
                    <a:pt x="454" y="349"/>
                  </a:lnTo>
                  <a:lnTo>
                    <a:pt x="456" y="354"/>
                  </a:lnTo>
                  <a:lnTo>
                    <a:pt x="458" y="360"/>
                  </a:lnTo>
                  <a:lnTo>
                    <a:pt x="461" y="365"/>
                  </a:lnTo>
                  <a:lnTo>
                    <a:pt x="464" y="369"/>
                  </a:lnTo>
                  <a:lnTo>
                    <a:pt x="469" y="374"/>
                  </a:lnTo>
                  <a:lnTo>
                    <a:pt x="473" y="378"/>
                  </a:lnTo>
                  <a:lnTo>
                    <a:pt x="477" y="381"/>
                  </a:lnTo>
                  <a:lnTo>
                    <a:pt x="482" y="384"/>
                  </a:lnTo>
                  <a:lnTo>
                    <a:pt x="488" y="386"/>
                  </a:lnTo>
                  <a:lnTo>
                    <a:pt x="493" y="389"/>
                  </a:lnTo>
                  <a:lnTo>
                    <a:pt x="499" y="391"/>
                  </a:lnTo>
                  <a:lnTo>
                    <a:pt x="505" y="391"/>
                  </a:lnTo>
                  <a:lnTo>
                    <a:pt x="511" y="392"/>
                  </a:lnTo>
                  <a:lnTo>
                    <a:pt x="518" y="391"/>
                  </a:lnTo>
                  <a:lnTo>
                    <a:pt x="523" y="391"/>
                  </a:lnTo>
                  <a:lnTo>
                    <a:pt x="529" y="389"/>
                  </a:lnTo>
                  <a:lnTo>
                    <a:pt x="535" y="386"/>
                  </a:lnTo>
                  <a:lnTo>
                    <a:pt x="540" y="384"/>
                  </a:lnTo>
                  <a:lnTo>
                    <a:pt x="545" y="381"/>
                  </a:lnTo>
                  <a:lnTo>
                    <a:pt x="550" y="378"/>
                  </a:lnTo>
                  <a:lnTo>
                    <a:pt x="553" y="374"/>
                  </a:lnTo>
                  <a:lnTo>
                    <a:pt x="558" y="369"/>
                  </a:lnTo>
                  <a:lnTo>
                    <a:pt x="561" y="365"/>
                  </a:lnTo>
                  <a:lnTo>
                    <a:pt x="564" y="360"/>
                  </a:lnTo>
                  <a:lnTo>
                    <a:pt x="567" y="354"/>
                  </a:lnTo>
                  <a:lnTo>
                    <a:pt x="568" y="349"/>
                  </a:lnTo>
                  <a:lnTo>
                    <a:pt x="570" y="343"/>
                  </a:lnTo>
                  <a:lnTo>
                    <a:pt x="571" y="337"/>
                  </a:lnTo>
                  <a:lnTo>
                    <a:pt x="571" y="332"/>
                  </a:lnTo>
                  <a:lnTo>
                    <a:pt x="570" y="322"/>
                  </a:lnTo>
                  <a:lnTo>
                    <a:pt x="568" y="312"/>
                  </a:lnTo>
                  <a:lnTo>
                    <a:pt x="565" y="304"/>
                  </a:lnTo>
                  <a:lnTo>
                    <a:pt x="560" y="296"/>
                  </a:lnTo>
                  <a:lnTo>
                    <a:pt x="711" y="114"/>
                  </a:lnTo>
                  <a:lnTo>
                    <a:pt x="717" y="117"/>
                  </a:lnTo>
                  <a:lnTo>
                    <a:pt x="724" y="119"/>
                  </a:lnTo>
                  <a:lnTo>
                    <a:pt x="730" y="120"/>
                  </a:lnTo>
                  <a:lnTo>
                    <a:pt x="737" y="120"/>
                  </a:lnTo>
                  <a:lnTo>
                    <a:pt x="743" y="120"/>
                  </a:lnTo>
                  <a:lnTo>
                    <a:pt x="750" y="119"/>
                  </a:lnTo>
                  <a:lnTo>
                    <a:pt x="755" y="118"/>
                  </a:lnTo>
                  <a:lnTo>
                    <a:pt x="760" y="116"/>
                  </a:lnTo>
                  <a:lnTo>
                    <a:pt x="766" y="113"/>
                  </a:lnTo>
                  <a:lnTo>
                    <a:pt x="771" y="110"/>
                  </a:lnTo>
                  <a:lnTo>
                    <a:pt x="775" y="106"/>
                  </a:lnTo>
                  <a:lnTo>
                    <a:pt x="780" y="103"/>
                  </a:lnTo>
                  <a:lnTo>
                    <a:pt x="784" y="99"/>
                  </a:lnTo>
                  <a:lnTo>
                    <a:pt x="787" y="94"/>
                  </a:lnTo>
                  <a:lnTo>
                    <a:pt x="790" y="89"/>
                  </a:lnTo>
                  <a:lnTo>
                    <a:pt x="792" y="84"/>
                  </a:lnTo>
                  <a:lnTo>
                    <a:pt x="795" y="79"/>
                  </a:lnTo>
                  <a:lnTo>
                    <a:pt x="796" y="72"/>
                  </a:lnTo>
                  <a:lnTo>
                    <a:pt x="797" y="67"/>
                  </a:lnTo>
                  <a:lnTo>
                    <a:pt x="797" y="60"/>
                  </a:lnTo>
                  <a:lnTo>
                    <a:pt x="797" y="54"/>
                  </a:lnTo>
                  <a:lnTo>
                    <a:pt x="796" y="48"/>
                  </a:lnTo>
                  <a:lnTo>
                    <a:pt x="795" y="42"/>
                  </a:lnTo>
                  <a:lnTo>
                    <a:pt x="792" y="37"/>
                  </a:lnTo>
                  <a:lnTo>
                    <a:pt x="790" y="31"/>
                  </a:lnTo>
                  <a:lnTo>
                    <a:pt x="787" y="27"/>
                  </a:lnTo>
                  <a:lnTo>
                    <a:pt x="784" y="22"/>
                  </a:lnTo>
                  <a:lnTo>
                    <a:pt x="780" y="17"/>
                  </a:lnTo>
                  <a:lnTo>
                    <a:pt x="775" y="14"/>
                  </a:lnTo>
                  <a:lnTo>
                    <a:pt x="771" y="10"/>
                  </a:lnTo>
                  <a:lnTo>
                    <a:pt x="766" y="8"/>
                  </a:lnTo>
                  <a:lnTo>
                    <a:pt x="760" y="5"/>
                  </a:lnTo>
                  <a:lnTo>
                    <a:pt x="755" y="2"/>
                  </a:lnTo>
                  <a:lnTo>
                    <a:pt x="750" y="1"/>
                  </a:lnTo>
                  <a:lnTo>
                    <a:pt x="743" y="0"/>
                  </a:lnTo>
                  <a:lnTo>
                    <a:pt x="737" y="0"/>
                  </a:lnTo>
                  <a:lnTo>
                    <a:pt x="731" y="0"/>
                  </a:lnTo>
                  <a:lnTo>
                    <a:pt x="725" y="1"/>
                  </a:lnTo>
                  <a:lnTo>
                    <a:pt x="719" y="2"/>
                  </a:lnTo>
                  <a:lnTo>
                    <a:pt x="713" y="5"/>
                  </a:lnTo>
                  <a:lnTo>
                    <a:pt x="709" y="8"/>
                  </a:lnTo>
                  <a:lnTo>
                    <a:pt x="703" y="10"/>
                  </a:lnTo>
                  <a:lnTo>
                    <a:pt x="699" y="14"/>
                  </a:lnTo>
                  <a:lnTo>
                    <a:pt x="695" y="17"/>
                  </a:lnTo>
                  <a:lnTo>
                    <a:pt x="691" y="22"/>
                  </a:lnTo>
                  <a:lnTo>
                    <a:pt x="687" y="27"/>
                  </a:lnTo>
                  <a:lnTo>
                    <a:pt x="684" y="31"/>
                  </a:lnTo>
                  <a:lnTo>
                    <a:pt x="682" y="37"/>
                  </a:lnTo>
                  <a:lnTo>
                    <a:pt x="680" y="42"/>
                  </a:lnTo>
                  <a:lnTo>
                    <a:pt x="678" y="48"/>
                  </a:lnTo>
                  <a:lnTo>
                    <a:pt x="677" y="54"/>
                  </a:lnTo>
                  <a:lnTo>
                    <a:pt x="677" y="60"/>
                  </a:lnTo>
                  <a:lnTo>
                    <a:pt x="678" y="70"/>
                  </a:lnTo>
                  <a:lnTo>
                    <a:pt x="680" y="79"/>
                  </a:lnTo>
                  <a:lnTo>
                    <a:pt x="683" y="87"/>
                  </a:lnTo>
                  <a:lnTo>
                    <a:pt x="688" y="96"/>
                  </a:lnTo>
                  <a:lnTo>
                    <a:pt x="537" y="277"/>
                  </a:lnTo>
                  <a:lnTo>
                    <a:pt x="531" y="275"/>
                  </a:lnTo>
                  <a:lnTo>
                    <a:pt x="524" y="273"/>
                  </a:lnTo>
                  <a:lnTo>
                    <a:pt x="518" y="272"/>
                  </a:lnTo>
                  <a:lnTo>
                    <a:pt x="511" y="271"/>
                  </a:lnTo>
                  <a:lnTo>
                    <a:pt x="504" y="272"/>
                  </a:lnTo>
                  <a:lnTo>
                    <a:pt x="496" y="273"/>
                  </a:lnTo>
                  <a:lnTo>
                    <a:pt x="490" y="275"/>
                  </a:lnTo>
                  <a:lnTo>
                    <a:pt x="484" y="278"/>
                  </a:lnTo>
                  <a:lnTo>
                    <a:pt x="478" y="281"/>
                  </a:lnTo>
                  <a:lnTo>
                    <a:pt x="472" y="286"/>
                  </a:lnTo>
                  <a:lnTo>
                    <a:pt x="467" y="291"/>
                  </a:lnTo>
                  <a:lnTo>
                    <a:pt x="463" y="295"/>
                  </a:lnTo>
                  <a:lnTo>
                    <a:pt x="345" y="248"/>
                  </a:lnTo>
                  <a:lnTo>
                    <a:pt x="345" y="245"/>
                  </a:lnTo>
                  <a:lnTo>
                    <a:pt x="345" y="240"/>
                  </a:lnTo>
                  <a:lnTo>
                    <a:pt x="345" y="235"/>
                  </a:lnTo>
                  <a:lnTo>
                    <a:pt x="344" y="229"/>
                  </a:lnTo>
                  <a:lnTo>
                    <a:pt x="343" y="223"/>
                  </a:lnTo>
                  <a:lnTo>
                    <a:pt x="341" y="218"/>
                  </a:lnTo>
                  <a:lnTo>
                    <a:pt x="339" y="213"/>
                  </a:lnTo>
                  <a:lnTo>
                    <a:pt x="336" y="207"/>
                  </a:lnTo>
                  <a:lnTo>
                    <a:pt x="332" y="203"/>
                  </a:lnTo>
                  <a:lnTo>
                    <a:pt x="328" y="199"/>
                  </a:lnTo>
                  <a:lnTo>
                    <a:pt x="324" y="194"/>
                  </a:lnTo>
                  <a:lnTo>
                    <a:pt x="319" y="191"/>
                  </a:lnTo>
                  <a:lnTo>
                    <a:pt x="314" y="188"/>
                  </a:lnTo>
                  <a:lnTo>
                    <a:pt x="309" y="186"/>
                  </a:lnTo>
                  <a:lnTo>
                    <a:pt x="303" y="184"/>
                  </a:lnTo>
                  <a:lnTo>
                    <a:pt x="298" y="181"/>
                  </a:lnTo>
                  <a:lnTo>
                    <a:pt x="292" y="181"/>
                  </a:lnTo>
                  <a:lnTo>
                    <a:pt x="285" y="180"/>
                  </a:lnTo>
                  <a:lnTo>
                    <a:pt x="280" y="181"/>
                  </a:lnTo>
                  <a:lnTo>
                    <a:pt x="273" y="181"/>
                  </a:lnTo>
                  <a:lnTo>
                    <a:pt x="268" y="184"/>
                  </a:lnTo>
                  <a:lnTo>
                    <a:pt x="262" y="186"/>
                  </a:lnTo>
                  <a:lnTo>
                    <a:pt x="257" y="188"/>
                  </a:lnTo>
                  <a:lnTo>
                    <a:pt x="252" y="191"/>
                  </a:lnTo>
                  <a:lnTo>
                    <a:pt x="248" y="194"/>
                  </a:lnTo>
                  <a:lnTo>
                    <a:pt x="243" y="199"/>
                  </a:lnTo>
                  <a:lnTo>
                    <a:pt x="239" y="203"/>
                  </a:lnTo>
                  <a:lnTo>
                    <a:pt x="236" y="207"/>
                  </a:lnTo>
                  <a:lnTo>
                    <a:pt x="233" y="213"/>
                  </a:lnTo>
                  <a:lnTo>
                    <a:pt x="230" y="218"/>
                  </a:lnTo>
                  <a:lnTo>
                    <a:pt x="228" y="223"/>
                  </a:lnTo>
                  <a:lnTo>
                    <a:pt x="226" y="229"/>
                  </a:lnTo>
                  <a:lnTo>
                    <a:pt x="225" y="235"/>
                  </a:lnTo>
                  <a:lnTo>
                    <a:pt x="225" y="240"/>
                  </a:lnTo>
                  <a:lnTo>
                    <a:pt x="226" y="248"/>
                  </a:lnTo>
                  <a:lnTo>
                    <a:pt x="227" y="254"/>
                  </a:lnTo>
                  <a:lnTo>
                    <a:pt x="229" y="261"/>
                  </a:lnTo>
                  <a:lnTo>
                    <a:pt x="231" y="267"/>
                  </a:lnTo>
                  <a:lnTo>
                    <a:pt x="94" y="387"/>
                  </a:lnTo>
                  <a:lnTo>
                    <a:pt x="86" y="382"/>
                  </a:lnTo>
                  <a:lnTo>
                    <a:pt x="78" y="379"/>
                  </a:lnTo>
                  <a:lnTo>
                    <a:pt x="68" y="377"/>
                  </a:lnTo>
                  <a:lnTo>
                    <a:pt x="60" y="377"/>
                  </a:lnTo>
                  <a:lnTo>
                    <a:pt x="53" y="377"/>
                  </a:lnTo>
                  <a:lnTo>
                    <a:pt x="47" y="378"/>
                  </a:lnTo>
                  <a:lnTo>
                    <a:pt x="42" y="379"/>
                  </a:lnTo>
                  <a:lnTo>
                    <a:pt x="36" y="381"/>
                  </a:lnTo>
                  <a:lnTo>
                    <a:pt x="31" y="383"/>
                  </a:lnTo>
                  <a:lnTo>
                    <a:pt x="26" y="386"/>
                  </a:lnTo>
                  <a:lnTo>
                    <a:pt x="21" y="391"/>
                  </a:lnTo>
                  <a:lnTo>
                    <a:pt x="17" y="394"/>
                  </a:lnTo>
                  <a:lnTo>
                    <a:pt x="13" y="398"/>
                  </a:lnTo>
                  <a:lnTo>
                    <a:pt x="9" y="402"/>
                  </a:lnTo>
                  <a:lnTo>
                    <a:pt x="6" y="408"/>
                  </a:lnTo>
                  <a:lnTo>
                    <a:pt x="4" y="413"/>
                  </a:lnTo>
                  <a:lnTo>
                    <a:pt x="2" y="419"/>
                  </a:lnTo>
                  <a:lnTo>
                    <a:pt x="1" y="425"/>
                  </a:lnTo>
                  <a:lnTo>
                    <a:pt x="0" y="430"/>
                  </a:lnTo>
                  <a:lnTo>
                    <a:pt x="0" y="437"/>
                  </a:lnTo>
                  <a:lnTo>
                    <a:pt x="0" y="443"/>
                  </a:lnTo>
                  <a:lnTo>
                    <a:pt x="1" y="449"/>
                  </a:lnTo>
                  <a:lnTo>
                    <a:pt x="2" y="455"/>
                  </a:lnTo>
                  <a:lnTo>
                    <a:pt x="4" y="460"/>
                  </a:lnTo>
                  <a:lnTo>
                    <a:pt x="6" y="466"/>
                  </a:lnTo>
                  <a:lnTo>
                    <a:pt x="9" y="470"/>
                  </a:lnTo>
                  <a:lnTo>
                    <a:pt x="13" y="475"/>
                  </a:lnTo>
                  <a:lnTo>
                    <a:pt x="17" y="480"/>
                  </a:lnTo>
                  <a:lnTo>
                    <a:pt x="21" y="483"/>
                  </a:lnTo>
                  <a:lnTo>
                    <a:pt x="26" y="486"/>
                  </a:lnTo>
                  <a:lnTo>
                    <a:pt x="31" y="489"/>
                  </a:lnTo>
                  <a:lnTo>
                    <a:pt x="36" y="493"/>
                  </a:lnTo>
                  <a:lnTo>
                    <a:pt x="42" y="494"/>
                  </a:lnTo>
                  <a:lnTo>
                    <a:pt x="47" y="496"/>
                  </a:lnTo>
                  <a:lnTo>
                    <a:pt x="53" y="497"/>
                  </a:lnTo>
                  <a:lnTo>
                    <a:pt x="60" y="4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1" rIns="68580" bIns="34291" numCol="1" anchor="t" anchorCtr="0" compatLnSpc="1">
              <a:prstTxWarp prst="textNoShape">
                <a:avLst/>
              </a:prstTxWarp>
            </a:bodyPr>
            <a:lstStyle/>
            <a:p>
              <a:endParaRPr lang="en-US" sz="1351" dirty="0"/>
            </a:p>
          </p:txBody>
        </p:sp>
      </p:grpSp>
      <p:sp>
        <p:nvSpPr>
          <p:cNvPr id="35" name="Freeform 4665" descr="Icon of graph. ">
            <a:extLst>
              <a:ext uri="{FF2B5EF4-FFF2-40B4-BE49-F238E27FC236}">
                <a16:creationId xmlns:a16="http://schemas.microsoft.com/office/drawing/2014/main" id="{557E39B2-E017-4E5C-B53E-DDE3B9D4C92C}"/>
              </a:ext>
            </a:extLst>
          </p:cNvPr>
          <p:cNvSpPr>
            <a:spLocks/>
          </p:cNvSpPr>
          <p:nvPr/>
        </p:nvSpPr>
        <p:spPr bwMode="auto">
          <a:xfrm>
            <a:off x="5908475" y="3505794"/>
            <a:ext cx="260759" cy="260759"/>
          </a:xfrm>
          <a:custGeom>
            <a:avLst/>
            <a:gdLst>
              <a:gd name="T0" fmla="*/ 761 w 904"/>
              <a:gd name="T1" fmla="*/ 213 h 903"/>
              <a:gd name="T2" fmla="*/ 754 w 904"/>
              <a:gd name="T3" fmla="*/ 225 h 903"/>
              <a:gd name="T4" fmla="*/ 576 w 904"/>
              <a:gd name="T5" fmla="*/ 277 h 903"/>
              <a:gd name="T6" fmla="*/ 498 w 904"/>
              <a:gd name="T7" fmla="*/ 298 h 903"/>
              <a:gd name="T8" fmla="*/ 431 w 904"/>
              <a:gd name="T9" fmla="*/ 329 h 903"/>
              <a:gd name="T10" fmla="*/ 578 w 904"/>
              <a:gd name="T11" fmla="*/ 170 h 903"/>
              <a:gd name="T12" fmla="*/ 618 w 904"/>
              <a:gd name="T13" fmla="*/ 180 h 903"/>
              <a:gd name="T14" fmla="*/ 661 w 904"/>
              <a:gd name="T15" fmla="*/ 169 h 903"/>
              <a:gd name="T16" fmla="*/ 693 w 904"/>
              <a:gd name="T17" fmla="*/ 141 h 903"/>
              <a:gd name="T18" fmla="*/ 707 w 904"/>
              <a:gd name="T19" fmla="*/ 99 h 903"/>
              <a:gd name="T20" fmla="*/ 701 w 904"/>
              <a:gd name="T21" fmla="*/ 55 h 903"/>
              <a:gd name="T22" fmla="*/ 676 w 904"/>
              <a:gd name="T23" fmla="*/ 20 h 903"/>
              <a:gd name="T24" fmla="*/ 636 w 904"/>
              <a:gd name="T25" fmla="*/ 2 h 903"/>
              <a:gd name="T26" fmla="*/ 591 w 904"/>
              <a:gd name="T27" fmla="*/ 4 h 903"/>
              <a:gd name="T28" fmla="*/ 554 w 904"/>
              <a:gd name="T29" fmla="*/ 25 h 903"/>
              <a:gd name="T30" fmla="*/ 531 w 904"/>
              <a:gd name="T31" fmla="*/ 63 h 903"/>
              <a:gd name="T32" fmla="*/ 532 w 904"/>
              <a:gd name="T33" fmla="*/ 118 h 903"/>
              <a:gd name="T34" fmla="*/ 369 w 904"/>
              <a:gd name="T35" fmla="*/ 289 h 903"/>
              <a:gd name="T36" fmla="*/ 325 w 904"/>
              <a:gd name="T37" fmla="*/ 289 h 903"/>
              <a:gd name="T38" fmla="*/ 294 w 904"/>
              <a:gd name="T39" fmla="*/ 308 h 903"/>
              <a:gd name="T40" fmla="*/ 275 w 904"/>
              <a:gd name="T41" fmla="*/ 338 h 903"/>
              <a:gd name="T42" fmla="*/ 275 w 904"/>
              <a:gd name="T43" fmla="*/ 383 h 903"/>
              <a:gd name="T44" fmla="*/ 113 w 904"/>
              <a:gd name="T45" fmla="*/ 545 h 903"/>
              <a:gd name="T46" fmla="*/ 64 w 904"/>
              <a:gd name="T47" fmla="*/ 546 h 903"/>
              <a:gd name="T48" fmla="*/ 26 w 904"/>
              <a:gd name="T49" fmla="*/ 568 h 903"/>
              <a:gd name="T50" fmla="*/ 5 w 904"/>
              <a:gd name="T51" fmla="*/ 605 h 903"/>
              <a:gd name="T52" fmla="*/ 3 w 904"/>
              <a:gd name="T53" fmla="*/ 650 h 903"/>
              <a:gd name="T54" fmla="*/ 21 w 904"/>
              <a:gd name="T55" fmla="*/ 690 h 903"/>
              <a:gd name="T56" fmla="*/ 56 w 904"/>
              <a:gd name="T57" fmla="*/ 716 h 903"/>
              <a:gd name="T58" fmla="*/ 100 w 904"/>
              <a:gd name="T59" fmla="*/ 722 h 903"/>
              <a:gd name="T60" fmla="*/ 142 w 904"/>
              <a:gd name="T61" fmla="*/ 706 h 903"/>
              <a:gd name="T62" fmla="*/ 170 w 904"/>
              <a:gd name="T63" fmla="*/ 675 h 903"/>
              <a:gd name="T64" fmla="*/ 181 w 904"/>
              <a:gd name="T65" fmla="*/ 632 h 903"/>
              <a:gd name="T66" fmla="*/ 171 w 904"/>
              <a:gd name="T67" fmla="*/ 591 h 903"/>
              <a:gd name="T68" fmla="*/ 316 w 904"/>
              <a:gd name="T69" fmla="*/ 430 h 903"/>
              <a:gd name="T70" fmla="*/ 286 w 904"/>
              <a:gd name="T71" fmla="*/ 538 h 903"/>
              <a:gd name="T72" fmla="*/ 271 w 904"/>
              <a:gd name="T73" fmla="*/ 753 h 903"/>
              <a:gd name="T74" fmla="*/ 216 w 904"/>
              <a:gd name="T75" fmla="*/ 757 h 903"/>
              <a:gd name="T76" fmla="*/ 212 w 904"/>
              <a:gd name="T77" fmla="*/ 888 h 903"/>
              <a:gd name="T78" fmla="*/ 218 w 904"/>
              <a:gd name="T79" fmla="*/ 901 h 903"/>
              <a:gd name="T80" fmla="*/ 349 w 904"/>
              <a:gd name="T81" fmla="*/ 903 h 903"/>
              <a:gd name="T82" fmla="*/ 361 w 904"/>
              <a:gd name="T83" fmla="*/ 894 h 903"/>
              <a:gd name="T84" fmla="*/ 361 w 904"/>
              <a:gd name="T85" fmla="*/ 762 h 903"/>
              <a:gd name="T86" fmla="*/ 349 w 904"/>
              <a:gd name="T87" fmla="*/ 753 h 903"/>
              <a:gd name="T88" fmla="*/ 305 w 904"/>
              <a:gd name="T89" fmla="*/ 597 h 903"/>
              <a:gd name="T90" fmla="*/ 343 w 904"/>
              <a:gd name="T91" fmla="*/ 469 h 903"/>
              <a:gd name="T92" fmla="*/ 383 w 904"/>
              <a:gd name="T93" fmla="*/ 426 h 903"/>
              <a:gd name="T94" fmla="*/ 418 w 904"/>
              <a:gd name="T95" fmla="*/ 383 h 903"/>
              <a:gd name="T96" fmla="*/ 471 w 904"/>
              <a:gd name="T97" fmla="*/ 342 h 903"/>
              <a:gd name="T98" fmla="*/ 544 w 904"/>
              <a:gd name="T99" fmla="*/ 315 h 903"/>
              <a:gd name="T100" fmla="*/ 627 w 904"/>
              <a:gd name="T101" fmla="*/ 302 h 903"/>
              <a:gd name="T102" fmla="*/ 754 w 904"/>
              <a:gd name="T103" fmla="*/ 348 h 903"/>
              <a:gd name="T104" fmla="*/ 763 w 904"/>
              <a:gd name="T105" fmla="*/ 360 h 903"/>
              <a:gd name="T106" fmla="*/ 895 w 904"/>
              <a:gd name="T107" fmla="*/ 360 h 903"/>
              <a:gd name="T108" fmla="*/ 904 w 904"/>
              <a:gd name="T109" fmla="*/ 348 h 903"/>
              <a:gd name="T110" fmla="*/ 902 w 904"/>
              <a:gd name="T111" fmla="*/ 217 h 903"/>
              <a:gd name="T112" fmla="*/ 889 w 904"/>
              <a:gd name="T113" fmla="*/ 211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904" h="903">
                <a:moveTo>
                  <a:pt x="889" y="211"/>
                </a:moveTo>
                <a:lnTo>
                  <a:pt x="768" y="211"/>
                </a:lnTo>
                <a:lnTo>
                  <a:pt x="765" y="211"/>
                </a:lnTo>
                <a:lnTo>
                  <a:pt x="763" y="212"/>
                </a:lnTo>
                <a:lnTo>
                  <a:pt x="761" y="213"/>
                </a:lnTo>
                <a:lnTo>
                  <a:pt x="758" y="215"/>
                </a:lnTo>
                <a:lnTo>
                  <a:pt x="756" y="217"/>
                </a:lnTo>
                <a:lnTo>
                  <a:pt x="755" y="220"/>
                </a:lnTo>
                <a:lnTo>
                  <a:pt x="754" y="222"/>
                </a:lnTo>
                <a:lnTo>
                  <a:pt x="754" y="225"/>
                </a:lnTo>
                <a:lnTo>
                  <a:pt x="754" y="271"/>
                </a:lnTo>
                <a:lnTo>
                  <a:pt x="663" y="271"/>
                </a:lnTo>
                <a:lnTo>
                  <a:pt x="627" y="272"/>
                </a:lnTo>
                <a:lnTo>
                  <a:pt x="593" y="275"/>
                </a:lnTo>
                <a:lnTo>
                  <a:pt x="576" y="277"/>
                </a:lnTo>
                <a:lnTo>
                  <a:pt x="561" y="281"/>
                </a:lnTo>
                <a:lnTo>
                  <a:pt x="545" y="284"/>
                </a:lnTo>
                <a:lnTo>
                  <a:pt x="529" y="287"/>
                </a:lnTo>
                <a:lnTo>
                  <a:pt x="513" y="292"/>
                </a:lnTo>
                <a:lnTo>
                  <a:pt x="498" y="298"/>
                </a:lnTo>
                <a:lnTo>
                  <a:pt x="484" y="302"/>
                </a:lnTo>
                <a:lnTo>
                  <a:pt x="470" y="309"/>
                </a:lnTo>
                <a:lnTo>
                  <a:pt x="457" y="315"/>
                </a:lnTo>
                <a:lnTo>
                  <a:pt x="443" y="323"/>
                </a:lnTo>
                <a:lnTo>
                  <a:pt x="431" y="329"/>
                </a:lnTo>
                <a:lnTo>
                  <a:pt x="418" y="337"/>
                </a:lnTo>
                <a:lnTo>
                  <a:pt x="415" y="328"/>
                </a:lnTo>
                <a:lnTo>
                  <a:pt x="409" y="319"/>
                </a:lnTo>
                <a:lnTo>
                  <a:pt x="565" y="163"/>
                </a:lnTo>
                <a:lnTo>
                  <a:pt x="578" y="170"/>
                </a:lnTo>
                <a:lnTo>
                  <a:pt x="590" y="176"/>
                </a:lnTo>
                <a:lnTo>
                  <a:pt x="597" y="178"/>
                </a:lnTo>
                <a:lnTo>
                  <a:pt x="604" y="179"/>
                </a:lnTo>
                <a:lnTo>
                  <a:pt x="610" y="180"/>
                </a:lnTo>
                <a:lnTo>
                  <a:pt x="618" y="180"/>
                </a:lnTo>
                <a:lnTo>
                  <a:pt x="627" y="180"/>
                </a:lnTo>
                <a:lnTo>
                  <a:pt x="636" y="178"/>
                </a:lnTo>
                <a:lnTo>
                  <a:pt x="644" y="176"/>
                </a:lnTo>
                <a:lnTo>
                  <a:pt x="653" y="173"/>
                </a:lnTo>
                <a:lnTo>
                  <a:pt x="661" y="169"/>
                </a:lnTo>
                <a:lnTo>
                  <a:pt x="668" y="164"/>
                </a:lnTo>
                <a:lnTo>
                  <a:pt x="676" y="160"/>
                </a:lnTo>
                <a:lnTo>
                  <a:pt x="681" y="154"/>
                </a:lnTo>
                <a:lnTo>
                  <a:pt x="687" y="147"/>
                </a:lnTo>
                <a:lnTo>
                  <a:pt x="693" y="141"/>
                </a:lnTo>
                <a:lnTo>
                  <a:pt x="697" y="133"/>
                </a:lnTo>
                <a:lnTo>
                  <a:pt x="701" y="125"/>
                </a:lnTo>
                <a:lnTo>
                  <a:pt x="704" y="117"/>
                </a:lnTo>
                <a:lnTo>
                  <a:pt x="706" y="108"/>
                </a:lnTo>
                <a:lnTo>
                  <a:pt x="707" y="99"/>
                </a:lnTo>
                <a:lnTo>
                  <a:pt x="709" y="90"/>
                </a:lnTo>
                <a:lnTo>
                  <a:pt x="707" y="81"/>
                </a:lnTo>
                <a:lnTo>
                  <a:pt x="706" y="72"/>
                </a:lnTo>
                <a:lnTo>
                  <a:pt x="704" y="63"/>
                </a:lnTo>
                <a:lnTo>
                  <a:pt x="701" y="55"/>
                </a:lnTo>
                <a:lnTo>
                  <a:pt x="697" y="47"/>
                </a:lnTo>
                <a:lnTo>
                  <a:pt x="693" y="39"/>
                </a:lnTo>
                <a:lnTo>
                  <a:pt x="687" y="32"/>
                </a:lnTo>
                <a:lnTo>
                  <a:pt x="681" y="25"/>
                </a:lnTo>
                <a:lnTo>
                  <a:pt x="676" y="20"/>
                </a:lnTo>
                <a:lnTo>
                  <a:pt x="668" y="15"/>
                </a:lnTo>
                <a:lnTo>
                  <a:pt x="661" y="11"/>
                </a:lnTo>
                <a:lnTo>
                  <a:pt x="653" y="6"/>
                </a:lnTo>
                <a:lnTo>
                  <a:pt x="644" y="4"/>
                </a:lnTo>
                <a:lnTo>
                  <a:pt x="636" y="2"/>
                </a:lnTo>
                <a:lnTo>
                  <a:pt x="627" y="0"/>
                </a:lnTo>
                <a:lnTo>
                  <a:pt x="618" y="0"/>
                </a:lnTo>
                <a:lnTo>
                  <a:pt x="609" y="0"/>
                </a:lnTo>
                <a:lnTo>
                  <a:pt x="600" y="2"/>
                </a:lnTo>
                <a:lnTo>
                  <a:pt x="591" y="4"/>
                </a:lnTo>
                <a:lnTo>
                  <a:pt x="583" y="6"/>
                </a:lnTo>
                <a:lnTo>
                  <a:pt x="575" y="11"/>
                </a:lnTo>
                <a:lnTo>
                  <a:pt x="567" y="15"/>
                </a:lnTo>
                <a:lnTo>
                  <a:pt x="561" y="20"/>
                </a:lnTo>
                <a:lnTo>
                  <a:pt x="554" y="25"/>
                </a:lnTo>
                <a:lnTo>
                  <a:pt x="548" y="32"/>
                </a:lnTo>
                <a:lnTo>
                  <a:pt x="543" y="39"/>
                </a:lnTo>
                <a:lnTo>
                  <a:pt x="538" y="47"/>
                </a:lnTo>
                <a:lnTo>
                  <a:pt x="535" y="55"/>
                </a:lnTo>
                <a:lnTo>
                  <a:pt x="531" y="63"/>
                </a:lnTo>
                <a:lnTo>
                  <a:pt x="529" y="72"/>
                </a:lnTo>
                <a:lnTo>
                  <a:pt x="528" y="81"/>
                </a:lnTo>
                <a:lnTo>
                  <a:pt x="528" y="90"/>
                </a:lnTo>
                <a:lnTo>
                  <a:pt x="529" y="105"/>
                </a:lnTo>
                <a:lnTo>
                  <a:pt x="532" y="118"/>
                </a:lnTo>
                <a:lnTo>
                  <a:pt x="537" y="131"/>
                </a:lnTo>
                <a:lnTo>
                  <a:pt x="545" y="142"/>
                </a:lnTo>
                <a:lnTo>
                  <a:pt x="388" y="298"/>
                </a:lnTo>
                <a:lnTo>
                  <a:pt x="379" y="293"/>
                </a:lnTo>
                <a:lnTo>
                  <a:pt x="369" y="289"/>
                </a:lnTo>
                <a:lnTo>
                  <a:pt x="358" y="286"/>
                </a:lnTo>
                <a:lnTo>
                  <a:pt x="347" y="285"/>
                </a:lnTo>
                <a:lnTo>
                  <a:pt x="339" y="286"/>
                </a:lnTo>
                <a:lnTo>
                  <a:pt x="331" y="287"/>
                </a:lnTo>
                <a:lnTo>
                  <a:pt x="325" y="289"/>
                </a:lnTo>
                <a:lnTo>
                  <a:pt x="318" y="292"/>
                </a:lnTo>
                <a:lnTo>
                  <a:pt x="311" y="294"/>
                </a:lnTo>
                <a:lnTo>
                  <a:pt x="304" y="299"/>
                </a:lnTo>
                <a:lnTo>
                  <a:pt x="299" y="303"/>
                </a:lnTo>
                <a:lnTo>
                  <a:pt x="294" y="308"/>
                </a:lnTo>
                <a:lnTo>
                  <a:pt x="288" y="313"/>
                </a:lnTo>
                <a:lnTo>
                  <a:pt x="284" y="319"/>
                </a:lnTo>
                <a:lnTo>
                  <a:pt x="281" y="325"/>
                </a:lnTo>
                <a:lnTo>
                  <a:pt x="277" y="332"/>
                </a:lnTo>
                <a:lnTo>
                  <a:pt x="275" y="338"/>
                </a:lnTo>
                <a:lnTo>
                  <a:pt x="273" y="346"/>
                </a:lnTo>
                <a:lnTo>
                  <a:pt x="271" y="353"/>
                </a:lnTo>
                <a:lnTo>
                  <a:pt x="271" y="361"/>
                </a:lnTo>
                <a:lnTo>
                  <a:pt x="273" y="372"/>
                </a:lnTo>
                <a:lnTo>
                  <a:pt x="275" y="383"/>
                </a:lnTo>
                <a:lnTo>
                  <a:pt x="278" y="393"/>
                </a:lnTo>
                <a:lnTo>
                  <a:pt x="284" y="403"/>
                </a:lnTo>
                <a:lnTo>
                  <a:pt x="134" y="553"/>
                </a:lnTo>
                <a:lnTo>
                  <a:pt x="124" y="547"/>
                </a:lnTo>
                <a:lnTo>
                  <a:pt x="113" y="545"/>
                </a:lnTo>
                <a:lnTo>
                  <a:pt x="102" y="543"/>
                </a:lnTo>
                <a:lnTo>
                  <a:pt x="91" y="542"/>
                </a:lnTo>
                <a:lnTo>
                  <a:pt x="82" y="542"/>
                </a:lnTo>
                <a:lnTo>
                  <a:pt x="73" y="544"/>
                </a:lnTo>
                <a:lnTo>
                  <a:pt x="64" y="546"/>
                </a:lnTo>
                <a:lnTo>
                  <a:pt x="56" y="548"/>
                </a:lnTo>
                <a:lnTo>
                  <a:pt x="48" y="553"/>
                </a:lnTo>
                <a:lnTo>
                  <a:pt x="40" y="557"/>
                </a:lnTo>
                <a:lnTo>
                  <a:pt x="33" y="562"/>
                </a:lnTo>
                <a:lnTo>
                  <a:pt x="26" y="568"/>
                </a:lnTo>
                <a:lnTo>
                  <a:pt x="21" y="574"/>
                </a:lnTo>
                <a:lnTo>
                  <a:pt x="16" y="581"/>
                </a:lnTo>
                <a:lnTo>
                  <a:pt x="12" y="589"/>
                </a:lnTo>
                <a:lnTo>
                  <a:pt x="7" y="597"/>
                </a:lnTo>
                <a:lnTo>
                  <a:pt x="5" y="605"/>
                </a:lnTo>
                <a:lnTo>
                  <a:pt x="3" y="614"/>
                </a:lnTo>
                <a:lnTo>
                  <a:pt x="0" y="623"/>
                </a:lnTo>
                <a:lnTo>
                  <a:pt x="0" y="632"/>
                </a:lnTo>
                <a:lnTo>
                  <a:pt x="0" y="641"/>
                </a:lnTo>
                <a:lnTo>
                  <a:pt x="3" y="650"/>
                </a:lnTo>
                <a:lnTo>
                  <a:pt x="5" y="659"/>
                </a:lnTo>
                <a:lnTo>
                  <a:pt x="7" y="667"/>
                </a:lnTo>
                <a:lnTo>
                  <a:pt x="12" y="675"/>
                </a:lnTo>
                <a:lnTo>
                  <a:pt x="16" y="683"/>
                </a:lnTo>
                <a:lnTo>
                  <a:pt x="21" y="690"/>
                </a:lnTo>
                <a:lnTo>
                  <a:pt x="26" y="696"/>
                </a:lnTo>
                <a:lnTo>
                  <a:pt x="33" y="702"/>
                </a:lnTo>
                <a:lnTo>
                  <a:pt x="40" y="706"/>
                </a:lnTo>
                <a:lnTo>
                  <a:pt x="48" y="711"/>
                </a:lnTo>
                <a:lnTo>
                  <a:pt x="56" y="716"/>
                </a:lnTo>
                <a:lnTo>
                  <a:pt x="64" y="718"/>
                </a:lnTo>
                <a:lnTo>
                  <a:pt x="73" y="720"/>
                </a:lnTo>
                <a:lnTo>
                  <a:pt x="82" y="722"/>
                </a:lnTo>
                <a:lnTo>
                  <a:pt x="91" y="722"/>
                </a:lnTo>
                <a:lnTo>
                  <a:pt x="100" y="722"/>
                </a:lnTo>
                <a:lnTo>
                  <a:pt x="109" y="720"/>
                </a:lnTo>
                <a:lnTo>
                  <a:pt x="118" y="718"/>
                </a:lnTo>
                <a:lnTo>
                  <a:pt x="126" y="716"/>
                </a:lnTo>
                <a:lnTo>
                  <a:pt x="134" y="711"/>
                </a:lnTo>
                <a:lnTo>
                  <a:pt x="142" y="706"/>
                </a:lnTo>
                <a:lnTo>
                  <a:pt x="148" y="702"/>
                </a:lnTo>
                <a:lnTo>
                  <a:pt x="155" y="696"/>
                </a:lnTo>
                <a:lnTo>
                  <a:pt x="161" y="690"/>
                </a:lnTo>
                <a:lnTo>
                  <a:pt x="165" y="683"/>
                </a:lnTo>
                <a:lnTo>
                  <a:pt x="170" y="675"/>
                </a:lnTo>
                <a:lnTo>
                  <a:pt x="174" y="667"/>
                </a:lnTo>
                <a:lnTo>
                  <a:pt x="177" y="659"/>
                </a:lnTo>
                <a:lnTo>
                  <a:pt x="179" y="650"/>
                </a:lnTo>
                <a:lnTo>
                  <a:pt x="181" y="641"/>
                </a:lnTo>
                <a:lnTo>
                  <a:pt x="181" y="632"/>
                </a:lnTo>
                <a:lnTo>
                  <a:pt x="181" y="623"/>
                </a:lnTo>
                <a:lnTo>
                  <a:pt x="180" y="615"/>
                </a:lnTo>
                <a:lnTo>
                  <a:pt x="178" y="607"/>
                </a:lnTo>
                <a:lnTo>
                  <a:pt x="174" y="599"/>
                </a:lnTo>
                <a:lnTo>
                  <a:pt x="171" y="591"/>
                </a:lnTo>
                <a:lnTo>
                  <a:pt x="168" y="585"/>
                </a:lnTo>
                <a:lnTo>
                  <a:pt x="163" y="578"/>
                </a:lnTo>
                <a:lnTo>
                  <a:pt x="157" y="571"/>
                </a:lnTo>
                <a:lnTo>
                  <a:pt x="305" y="424"/>
                </a:lnTo>
                <a:lnTo>
                  <a:pt x="316" y="430"/>
                </a:lnTo>
                <a:lnTo>
                  <a:pt x="328" y="433"/>
                </a:lnTo>
                <a:lnTo>
                  <a:pt x="314" y="457"/>
                </a:lnTo>
                <a:lnTo>
                  <a:pt x="303" y="483"/>
                </a:lnTo>
                <a:lnTo>
                  <a:pt x="294" y="510"/>
                </a:lnTo>
                <a:lnTo>
                  <a:pt x="286" y="538"/>
                </a:lnTo>
                <a:lnTo>
                  <a:pt x="279" y="568"/>
                </a:lnTo>
                <a:lnTo>
                  <a:pt x="275" y="598"/>
                </a:lnTo>
                <a:lnTo>
                  <a:pt x="273" y="630"/>
                </a:lnTo>
                <a:lnTo>
                  <a:pt x="271" y="662"/>
                </a:lnTo>
                <a:lnTo>
                  <a:pt x="271" y="753"/>
                </a:lnTo>
                <a:lnTo>
                  <a:pt x="226" y="753"/>
                </a:lnTo>
                <a:lnTo>
                  <a:pt x="223" y="753"/>
                </a:lnTo>
                <a:lnTo>
                  <a:pt x="221" y="754"/>
                </a:lnTo>
                <a:lnTo>
                  <a:pt x="218" y="755"/>
                </a:lnTo>
                <a:lnTo>
                  <a:pt x="216" y="757"/>
                </a:lnTo>
                <a:lnTo>
                  <a:pt x="214" y="760"/>
                </a:lnTo>
                <a:lnTo>
                  <a:pt x="213" y="762"/>
                </a:lnTo>
                <a:lnTo>
                  <a:pt x="212" y="764"/>
                </a:lnTo>
                <a:lnTo>
                  <a:pt x="212" y="767"/>
                </a:lnTo>
                <a:lnTo>
                  <a:pt x="212" y="888"/>
                </a:lnTo>
                <a:lnTo>
                  <a:pt x="212" y="891"/>
                </a:lnTo>
                <a:lnTo>
                  <a:pt x="213" y="894"/>
                </a:lnTo>
                <a:lnTo>
                  <a:pt x="214" y="896"/>
                </a:lnTo>
                <a:lnTo>
                  <a:pt x="216" y="898"/>
                </a:lnTo>
                <a:lnTo>
                  <a:pt x="218" y="901"/>
                </a:lnTo>
                <a:lnTo>
                  <a:pt x="221" y="902"/>
                </a:lnTo>
                <a:lnTo>
                  <a:pt x="223" y="903"/>
                </a:lnTo>
                <a:lnTo>
                  <a:pt x="226" y="903"/>
                </a:lnTo>
                <a:lnTo>
                  <a:pt x="347" y="903"/>
                </a:lnTo>
                <a:lnTo>
                  <a:pt x="349" y="903"/>
                </a:lnTo>
                <a:lnTo>
                  <a:pt x="353" y="902"/>
                </a:lnTo>
                <a:lnTo>
                  <a:pt x="355" y="901"/>
                </a:lnTo>
                <a:lnTo>
                  <a:pt x="357" y="898"/>
                </a:lnTo>
                <a:lnTo>
                  <a:pt x="360" y="896"/>
                </a:lnTo>
                <a:lnTo>
                  <a:pt x="361" y="894"/>
                </a:lnTo>
                <a:lnTo>
                  <a:pt x="362" y="891"/>
                </a:lnTo>
                <a:lnTo>
                  <a:pt x="362" y="888"/>
                </a:lnTo>
                <a:lnTo>
                  <a:pt x="362" y="767"/>
                </a:lnTo>
                <a:lnTo>
                  <a:pt x="362" y="764"/>
                </a:lnTo>
                <a:lnTo>
                  <a:pt x="361" y="762"/>
                </a:lnTo>
                <a:lnTo>
                  <a:pt x="360" y="760"/>
                </a:lnTo>
                <a:lnTo>
                  <a:pt x="357" y="757"/>
                </a:lnTo>
                <a:lnTo>
                  <a:pt x="355" y="755"/>
                </a:lnTo>
                <a:lnTo>
                  <a:pt x="353" y="754"/>
                </a:lnTo>
                <a:lnTo>
                  <a:pt x="349" y="753"/>
                </a:lnTo>
                <a:lnTo>
                  <a:pt x="347" y="753"/>
                </a:lnTo>
                <a:lnTo>
                  <a:pt x="302" y="753"/>
                </a:lnTo>
                <a:lnTo>
                  <a:pt x="302" y="662"/>
                </a:lnTo>
                <a:lnTo>
                  <a:pt x="303" y="629"/>
                </a:lnTo>
                <a:lnTo>
                  <a:pt x="305" y="597"/>
                </a:lnTo>
                <a:lnTo>
                  <a:pt x="310" y="566"/>
                </a:lnTo>
                <a:lnTo>
                  <a:pt x="317" y="537"/>
                </a:lnTo>
                <a:lnTo>
                  <a:pt x="326" y="509"/>
                </a:lnTo>
                <a:lnTo>
                  <a:pt x="336" y="482"/>
                </a:lnTo>
                <a:lnTo>
                  <a:pt x="343" y="469"/>
                </a:lnTo>
                <a:lnTo>
                  <a:pt x="348" y="457"/>
                </a:lnTo>
                <a:lnTo>
                  <a:pt x="355" y="446"/>
                </a:lnTo>
                <a:lnTo>
                  <a:pt x="363" y="434"/>
                </a:lnTo>
                <a:lnTo>
                  <a:pt x="373" y="431"/>
                </a:lnTo>
                <a:lnTo>
                  <a:pt x="383" y="426"/>
                </a:lnTo>
                <a:lnTo>
                  <a:pt x="393" y="420"/>
                </a:lnTo>
                <a:lnTo>
                  <a:pt x="401" y="413"/>
                </a:lnTo>
                <a:lnTo>
                  <a:pt x="408" y="404"/>
                </a:lnTo>
                <a:lnTo>
                  <a:pt x="414" y="395"/>
                </a:lnTo>
                <a:lnTo>
                  <a:pt x="418" y="383"/>
                </a:lnTo>
                <a:lnTo>
                  <a:pt x="421" y="372"/>
                </a:lnTo>
                <a:lnTo>
                  <a:pt x="433" y="364"/>
                </a:lnTo>
                <a:lnTo>
                  <a:pt x="445" y="356"/>
                </a:lnTo>
                <a:lnTo>
                  <a:pt x="458" y="348"/>
                </a:lnTo>
                <a:lnTo>
                  <a:pt x="471" y="342"/>
                </a:lnTo>
                <a:lnTo>
                  <a:pt x="485" y="335"/>
                </a:lnTo>
                <a:lnTo>
                  <a:pt x="498" y="329"/>
                </a:lnTo>
                <a:lnTo>
                  <a:pt x="513" y="324"/>
                </a:lnTo>
                <a:lnTo>
                  <a:pt x="529" y="319"/>
                </a:lnTo>
                <a:lnTo>
                  <a:pt x="544" y="315"/>
                </a:lnTo>
                <a:lnTo>
                  <a:pt x="559" y="311"/>
                </a:lnTo>
                <a:lnTo>
                  <a:pt x="576" y="308"/>
                </a:lnTo>
                <a:lnTo>
                  <a:pt x="593" y="306"/>
                </a:lnTo>
                <a:lnTo>
                  <a:pt x="610" y="303"/>
                </a:lnTo>
                <a:lnTo>
                  <a:pt x="627" y="302"/>
                </a:lnTo>
                <a:lnTo>
                  <a:pt x="645" y="301"/>
                </a:lnTo>
                <a:lnTo>
                  <a:pt x="663" y="301"/>
                </a:lnTo>
                <a:lnTo>
                  <a:pt x="754" y="301"/>
                </a:lnTo>
                <a:lnTo>
                  <a:pt x="754" y="346"/>
                </a:lnTo>
                <a:lnTo>
                  <a:pt x="754" y="348"/>
                </a:lnTo>
                <a:lnTo>
                  <a:pt x="755" y="352"/>
                </a:lnTo>
                <a:lnTo>
                  <a:pt x="756" y="354"/>
                </a:lnTo>
                <a:lnTo>
                  <a:pt x="758" y="356"/>
                </a:lnTo>
                <a:lnTo>
                  <a:pt x="761" y="359"/>
                </a:lnTo>
                <a:lnTo>
                  <a:pt x="763" y="360"/>
                </a:lnTo>
                <a:lnTo>
                  <a:pt x="765" y="361"/>
                </a:lnTo>
                <a:lnTo>
                  <a:pt x="768" y="361"/>
                </a:lnTo>
                <a:lnTo>
                  <a:pt x="889" y="361"/>
                </a:lnTo>
                <a:lnTo>
                  <a:pt x="892" y="361"/>
                </a:lnTo>
                <a:lnTo>
                  <a:pt x="895" y="360"/>
                </a:lnTo>
                <a:lnTo>
                  <a:pt x="897" y="359"/>
                </a:lnTo>
                <a:lnTo>
                  <a:pt x="899" y="356"/>
                </a:lnTo>
                <a:lnTo>
                  <a:pt x="902" y="354"/>
                </a:lnTo>
                <a:lnTo>
                  <a:pt x="903" y="352"/>
                </a:lnTo>
                <a:lnTo>
                  <a:pt x="904" y="348"/>
                </a:lnTo>
                <a:lnTo>
                  <a:pt x="904" y="346"/>
                </a:lnTo>
                <a:lnTo>
                  <a:pt x="904" y="225"/>
                </a:lnTo>
                <a:lnTo>
                  <a:pt x="904" y="222"/>
                </a:lnTo>
                <a:lnTo>
                  <a:pt x="903" y="220"/>
                </a:lnTo>
                <a:lnTo>
                  <a:pt x="902" y="217"/>
                </a:lnTo>
                <a:lnTo>
                  <a:pt x="899" y="215"/>
                </a:lnTo>
                <a:lnTo>
                  <a:pt x="897" y="213"/>
                </a:lnTo>
                <a:lnTo>
                  <a:pt x="895" y="212"/>
                </a:lnTo>
                <a:lnTo>
                  <a:pt x="892" y="211"/>
                </a:lnTo>
                <a:lnTo>
                  <a:pt x="889" y="21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68580" tIns="34291" rIns="68580" bIns="34291" numCol="1" anchor="t" anchorCtr="0" compatLnSpc="1">
            <a:prstTxWarp prst="textNoShape">
              <a:avLst/>
            </a:prstTxWarp>
          </a:bodyPr>
          <a:lstStyle/>
          <a:p>
            <a:endParaRPr lang="en-US" sz="1351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364D59F1-62EA-4369-995C-CF54F720A32F}"/>
              </a:ext>
            </a:extLst>
          </p:cNvPr>
          <p:cNvSpPr txBox="1">
            <a:spLocks/>
          </p:cNvSpPr>
          <p:nvPr/>
        </p:nvSpPr>
        <p:spPr>
          <a:xfrm>
            <a:off x="181890" y="1540403"/>
            <a:ext cx="8801100" cy="4624345"/>
          </a:xfrm>
          <a:prstGeom prst="rect">
            <a:avLst/>
          </a:prstGeom>
        </p:spPr>
        <p:txBody>
          <a:bodyPr vert="horz" lIns="68580" tIns="34291" rIns="68580" bIns="34291" rtlCol="0" anchor="t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Jesus’ commission</a:t>
            </a:r>
            <a:r>
              <a:rPr lang="en-US" dirty="0"/>
              <a:t>:</a:t>
            </a:r>
          </a:p>
          <a:p>
            <a:pPr marL="514338" indent="-514338">
              <a:lnSpc>
                <a:spcPct val="10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en-US" dirty="0"/>
              <a:t>Warnings: they will be </a:t>
            </a:r>
            <a:r>
              <a:rPr lang="en-US" i="1" dirty="0"/>
              <a:t>“</a:t>
            </a:r>
            <a:r>
              <a:rPr lang="en-US" b="1" i="1" dirty="0"/>
              <a:t>sheep in the midst of wolves</a:t>
            </a:r>
            <a:r>
              <a:rPr lang="en-US" i="1" dirty="0"/>
              <a:t>.”</a:t>
            </a:r>
            <a:r>
              <a:rPr lang="en-US" dirty="0"/>
              <a:t> </a:t>
            </a:r>
            <a:r>
              <a:rPr lang="en-US" sz="2400" dirty="0"/>
              <a:t>(10:16; Matthew 7:15-20; Acts 20:29)</a:t>
            </a:r>
          </a:p>
          <a:p>
            <a:pPr marL="971526" lvl="1" indent="-514338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2800" dirty="0"/>
              <a:t>“</a:t>
            </a:r>
            <a:r>
              <a:rPr lang="en-US" sz="2800" i="1" dirty="0"/>
              <a:t>be </a:t>
            </a:r>
            <a:r>
              <a:rPr lang="en-US" sz="2800" b="1" i="1" u="sng" dirty="0"/>
              <a:t>shrewd</a:t>
            </a:r>
            <a:r>
              <a:rPr lang="en-US" sz="2800" b="1" i="1" dirty="0"/>
              <a:t> as serpents </a:t>
            </a:r>
            <a:r>
              <a:rPr lang="en-US" sz="2800" i="1" dirty="0"/>
              <a:t>and </a:t>
            </a:r>
            <a:r>
              <a:rPr lang="en-US" sz="2800" b="1" i="1" u="sng" dirty="0"/>
              <a:t>innocent</a:t>
            </a:r>
            <a:r>
              <a:rPr lang="en-US" sz="2800" b="1" i="1" dirty="0"/>
              <a:t> as doves</a:t>
            </a:r>
            <a:r>
              <a:rPr lang="en-US" sz="2800" dirty="0"/>
              <a:t>” </a:t>
            </a:r>
            <a:r>
              <a:rPr lang="en-US" dirty="0"/>
              <a:t>(10:16):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800" b="1" i="1" dirty="0"/>
              <a:t>“Shrewd”</a:t>
            </a:r>
            <a:r>
              <a:rPr lang="en-US" sz="2800" dirty="0"/>
              <a:t> – wise and prudent; discreet. My word: strategic.</a:t>
            </a:r>
            <a:r>
              <a:rPr lang="en-US" sz="2400" dirty="0"/>
              <a:t> (Matthew 7:24; 25:1-13; cf. Romans 12:16)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800" b="1" i="1" dirty="0"/>
              <a:t>“Innocent”</a:t>
            </a:r>
            <a:r>
              <a:rPr lang="en-US" sz="2800" dirty="0"/>
              <a:t> – pure, free from deceit or guile. </a:t>
            </a:r>
            <a:br>
              <a:rPr lang="en-US" sz="2400" dirty="0"/>
            </a:br>
            <a:r>
              <a:rPr lang="en-US" sz="2400" dirty="0"/>
              <a:t>(Philippians 2:15)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sz="2800" i="1" dirty="0"/>
              <a:t>“I want you to be </a:t>
            </a:r>
            <a:r>
              <a:rPr lang="en-US" sz="2800" b="1" i="1" dirty="0"/>
              <a:t>wise in what is good </a:t>
            </a:r>
            <a:r>
              <a:rPr lang="en-US" sz="2800" i="1" dirty="0"/>
              <a:t>and </a:t>
            </a:r>
            <a:r>
              <a:rPr lang="en-US" sz="2800" b="1" i="1" dirty="0"/>
              <a:t>innocent in what is evil</a:t>
            </a:r>
            <a:r>
              <a:rPr lang="en-US" sz="2800" i="1" dirty="0"/>
              <a:t>.”</a:t>
            </a:r>
            <a:r>
              <a:rPr lang="en-US" sz="2800" dirty="0"/>
              <a:t> </a:t>
            </a:r>
            <a:r>
              <a:rPr lang="en-US" sz="2400" dirty="0"/>
              <a:t>(Romans 16:19)</a:t>
            </a:r>
            <a:endParaRPr lang="en-US" sz="2800" i="1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6DD8086-EC4C-4045-8A60-E477DD0BEC9A}"/>
              </a:ext>
            </a:extLst>
          </p:cNvPr>
          <p:cNvSpPr txBox="1">
            <a:spLocks/>
          </p:cNvSpPr>
          <p:nvPr/>
        </p:nvSpPr>
        <p:spPr>
          <a:xfrm>
            <a:off x="1883107" y="237764"/>
            <a:ext cx="5430030" cy="86177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3200" b="1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</a:t>
            </a:r>
            <a:r>
              <a:rPr lang="en-US" sz="3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Tour of Galilee – 12 Sent Forth</a:t>
            </a:r>
          </a:p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Matthew 9:35-11:1</a:t>
            </a:r>
            <a:r>
              <a:rPr 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Mark 6:6-13; Luke 9:1-6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97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455520_Project analysis, from 24Slides_SL_V1.potx" id="{55E7247F-78B2-40DB-9AFE-D4DD42FA8F09}" vid="{22E2FD65-A32D-4798-AF43-CE42F250BDD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797</Words>
  <Application>Microsoft Office PowerPoint</Application>
  <PresentationFormat>On-screen Show (4:3)</PresentationFormat>
  <Paragraphs>55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Segoe UI Light</vt:lpstr>
      <vt:lpstr>Office Theme</vt:lpstr>
      <vt:lpstr>1_Office Theme</vt:lpstr>
      <vt:lpstr>Lesson 10 –  Further Preaching In Galilee   Jesus’ Commission to His Disciples – Matthew 9:35-11:1 Death Of John the Baptist – Matthew 14:1-12; Mark 6:14-29; Luke 9:7-9  December 25, 2019</vt:lpstr>
      <vt:lpstr>Project analysis slide 2</vt:lpstr>
      <vt:lpstr>Project analysis slide 2</vt:lpstr>
      <vt:lpstr>Project analysis slide 2</vt:lpstr>
      <vt:lpstr>Project analysis slide 2</vt:lpstr>
      <vt:lpstr>Project analysis slide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(12-25-19)</dc:title>
  <dc:creator>Chris Simmons</dc:creator>
  <cp:lastModifiedBy>Richard Lidh</cp:lastModifiedBy>
  <cp:revision>6</cp:revision>
  <dcterms:created xsi:type="dcterms:W3CDTF">2019-12-26T06:20:08Z</dcterms:created>
  <dcterms:modified xsi:type="dcterms:W3CDTF">2020-02-15T16:03:49Z</dcterms:modified>
</cp:coreProperties>
</file>